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66" r:id="rId2"/>
    <p:sldId id="284" r:id="rId3"/>
    <p:sldId id="257" r:id="rId4"/>
    <p:sldId id="283" r:id="rId5"/>
    <p:sldId id="260" r:id="rId6"/>
    <p:sldId id="277" r:id="rId7"/>
    <p:sldId id="272" r:id="rId8"/>
    <p:sldId id="263" r:id="rId9"/>
    <p:sldId id="279" r:id="rId10"/>
    <p:sldId id="264" r:id="rId11"/>
    <p:sldId id="265" r:id="rId12"/>
    <p:sldId id="259" r:id="rId13"/>
    <p:sldId id="266" r:id="rId14"/>
    <p:sldId id="268" r:id="rId15"/>
    <p:sldId id="282" r:id="rId16"/>
    <p:sldId id="287" r:id="rId17"/>
    <p:sldId id="288" r:id="rId18"/>
    <p:sldId id="276" r:id="rId19"/>
    <p:sldId id="289" r:id="rId20"/>
    <p:sldId id="290" r:id="rId21"/>
    <p:sldId id="291" r:id="rId22"/>
    <p:sldId id="292" r:id="rId23"/>
    <p:sldId id="293" r:id="rId24"/>
    <p:sldId id="363" r:id="rId25"/>
    <p:sldId id="364" r:id="rId26"/>
    <p:sldId id="365" r:id="rId27"/>
    <p:sldId id="362" r:id="rId28"/>
    <p:sldId id="258" r:id="rId29"/>
    <p:sldId id="285" r:id="rId30"/>
    <p:sldId id="261" r:id="rId31"/>
    <p:sldId id="278" r:id="rId32"/>
    <p:sldId id="262" r:id="rId33"/>
    <p:sldId id="267" r:id="rId34"/>
    <p:sldId id="280"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8"/>
    <p:restoredTop sz="94728"/>
  </p:normalViewPr>
  <p:slideViewPr>
    <p:cSldViewPr snapToGrid="0" snapToObjects="1">
      <p:cViewPr varScale="1">
        <p:scale>
          <a:sx n="76" d="100"/>
          <a:sy n="76" d="100"/>
        </p:scale>
        <p:origin x="224" y="2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1E403C-4E55-A64C-B646-AFFC802E17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FA5D3C-F76E-3849-B68A-A5580A95EC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27AE0-F3FE-B242-ADDB-3CBEE99C6094}" type="datetimeFigureOut">
              <a:rPr lang="en-US" smtClean="0"/>
              <a:t>5/23/19</a:t>
            </a:fld>
            <a:endParaRPr lang="en-US"/>
          </a:p>
        </p:txBody>
      </p:sp>
      <p:sp>
        <p:nvSpPr>
          <p:cNvPr id="4" name="Footer Placeholder 3">
            <a:extLst>
              <a:ext uri="{FF2B5EF4-FFF2-40B4-BE49-F238E27FC236}">
                <a16:creationId xmlns:a16="http://schemas.microsoft.com/office/drawing/2014/main" id="{76F1AC16-2168-9247-ACE5-F875D49806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E1DCFA-98D6-A540-9592-32E19B7CAD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D92384-57AA-5443-8480-7998C4695BA9}" type="slidenum">
              <a:rPr lang="en-US" smtClean="0"/>
              <a:t>‹#›</a:t>
            </a:fld>
            <a:endParaRPr lang="en-US"/>
          </a:p>
        </p:txBody>
      </p:sp>
    </p:spTree>
    <p:extLst>
      <p:ext uri="{BB962C8B-B14F-4D97-AF65-F5344CB8AC3E}">
        <p14:creationId xmlns:p14="http://schemas.microsoft.com/office/powerpoint/2010/main" val="1628052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7D9D5-5CC4-C742-A892-2386A9D10EB8}"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EC316-004F-9048-B69D-140C539BA3C5}" type="slidenum">
              <a:rPr lang="en-US" smtClean="0"/>
              <a:t>‹#›</a:t>
            </a:fld>
            <a:endParaRPr lang="en-US"/>
          </a:p>
        </p:txBody>
      </p:sp>
    </p:spTree>
    <p:extLst>
      <p:ext uri="{BB962C8B-B14F-4D97-AF65-F5344CB8AC3E}">
        <p14:creationId xmlns:p14="http://schemas.microsoft.com/office/powerpoint/2010/main" val="74660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a:t>
            </a:r>
          </a:p>
          <a:p>
            <a:r>
              <a:rPr lang="en-US" dirty="0"/>
              <a:t>I hope you’ll write.</a:t>
            </a:r>
          </a:p>
          <a:p>
            <a:r>
              <a:rPr lang="en-US" baseline="0" dirty="0"/>
              <a:t>Thank you.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4B45221-9EC6-4762-A5B3-6A11C92F1F6A}" type="slidenum">
              <a:rPr lang="en-US" smtClean="0"/>
              <a:pPr/>
              <a:t>27</a:t>
            </a:fld>
            <a:endParaRPr lang="en-US"/>
          </a:p>
        </p:txBody>
      </p:sp>
    </p:spTree>
    <p:extLst>
      <p:ext uri="{BB962C8B-B14F-4D97-AF65-F5344CB8AC3E}">
        <p14:creationId xmlns:p14="http://schemas.microsoft.com/office/powerpoint/2010/main" val="428817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3566-2B7B-CA4B-8633-397633160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C74EE-7183-AB4F-8554-941D788C8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C676A-08BE-AD41-90C2-92B7922D62FC}"/>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DD48FC1A-EBED-CA4F-B827-B5D983786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CA01E-BA8D-664E-87A4-4EB1CE1722F9}"/>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413073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F094-5875-514B-B916-A666070568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2F30-2CAD-504F-BFD8-6BD9A182F7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9BEB5-6471-0645-AB67-9E2ED0B2AA25}"/>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9FD98F79-098E-664C-B1B8-7ACD9FCF1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CC18-F26C-EC44-B53D-BCDEB5F3CAAF}"/>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128150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DA159-DE6B-EB46-BADA-66187C442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46B312-8697-C24E-A6D2-6B5DD88F18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8D8BE-D5DE-F941-8982-14FB887B2A09}"/>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7C373BED-6B5B-324F-827D-F0E71B955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A5103-E919-CA45-A382-0E4F31C36607}"/>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91090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AEE5-58AD-3E43-8D17-063FDF14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BD77B-BE20-0D45-9FBE-783544DA93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3424A-97FF-9443-A540-6399EAD73752}"/>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0BFCED28-AC9C-7A47-B1BC-720E863C1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36EC3-51A2-CB46-83C2-F1642B79F718}"/>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14857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23B6-A3AC-AD4A-B40A-4A8922103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75D2F0-4242-4D49-85A6-C96D5D51A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958138-456A-064D-8EDD-C5C72167B264}"/>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D9EF2E0E-9643-A748-BD35-91FFD9170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8152F-CDB9-FD4C-B163-23698993C894}"/>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35883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244E-1CC4-DC49-84D9-BAACBDD72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67151-4CD6-784A-ABDD-D1C6F90B10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2A1A85-7AF5-174C-92E7-08E96A8792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0D454-1DC5-4045-97EB-2E992FF27925}"/>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6" name="Footer Placeholder 5">
            <a:extLst>
              <a:ext uri="{FF2B5EF4-FFF2-40B4-BE49-F238E27FC236}">
                <a16:creationId xmlns:a16="http://schemas.microsoft.com/office/drawing/2014/main" id="{7ED78080-24C2-D94A-AB60-AC58FB614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BF602-076B-F444-BD1E-5A424168A7E4}"/>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99200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CC9F-F0BA-C246-828A-546E8D4B5E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DCA3-6DA8-6942-B2E3-C2C9D6A06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C3432B-081B-DE42-A432-8BB3D65BA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16893C-53A5-6542-86E0-984E08D38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EE0F08-392D-3545-9B93-24AC9D5F18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1E240-64FF-8A4C-88CF-F629F80F55C8}"/>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8" name="Footer Placeholder 7">
            <a:extLst>
              <a:ext uri="{FF2B5EF4-FFF2-40B4-BE49-F238E27FC236}">
                <a16:creationId xmlns:a16="http://schemas.microsoft.com/office/drawing/2014/main" id="{D9F42757-6D23-3741-B620-147E9BB9B0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EB22D-331C-1C4E-BFF8-ED0644A424CA}"/>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50889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89D5-E0E0-774C-8805-D0860BBD2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41804D-276E-F546-B1C3-08B563688B27}"/>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4" name="Footer Placeholder 3">
            <a:extLst>
              <a:ext uri="{FF2B5EF4-FFF2-40B4-BE49-F238E27FC236}">
                <a16:creationId xmlns:a16="http://schemas.microsoft.com/office/drawing/2014/main" id="{BC6C94E3-6B23-0E4A-B31D-3DB6FB8D37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45556-2CD7-6049-A8A8-218150D9DB08}"/>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218190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1932B-3B86-D548-BACF-6B32C68466B0}"/>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3" name="Footer Placeholder 2">
            <a:extLst>
              <a:ext uri="{FF2B5EF4-FFF2-40B4-BE49-F238E27FC236}">
                <a16:creationId xmlns:a16="http://schemas.microsoft.com/office/drawing/2014/main" id="{03C3B48A-8541-E643-964A-C59E006E6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C5E779-6818-DE47-BFBA-F767624EDD2F}"/>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9981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2304-7DD9-8840-85B8-9FA8EFF4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0F71CC-9C77-794C-B9A2-A2153A50B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29F46-5C9E-F14D-823B-B45645E71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205AB5-06E9-B547-88CB-6C63742DB610}"/>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6" name="Footer Placeholder 5">
            <a:extLst>
              <a:ext uri="{FF2B5EF4-FFF2-40B4-BE49-F238E27FC236}">
                <a16:creationId xmlns:a16="http://schemas.microsoft.com/office/drawing/2014/main" id="{6990A970-4FE9-3D4E-B6B9-994DD71FC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BE2ED-D7F1-C246-870B-2068F1241C05}"/>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398970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A3B4-063E-9445-88CE-1D3FEE54E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EE2B66-A65E-0842-B5EA-62CCB075D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A8875-805A-2F4D-BC28-07759B994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3B1F18-D84A-F94B-9EE4-A009FB8AA5B4}"/>
              </a:ext>
            </a:extLst>
          </p:cNvPr>
          <p:cNvSpPr>
            <a:spLocks noGrp="1"/>
          </p:cNvSpPr>
          <p:nvPr>
            <p:ph type="dt" sz="half" idx="10"/>
          </p:nvPr>
        </p:nvSpPr>
        <p:spPr/>
        <p:txBody>
          <a:bodyPr/>
          <a:lstStyle/>
          <a:p>
            <a:fld id="{33BEBB59-65D2-C041-82A4-0B51A10B19A6}" type="datetimeFigureOut">
              <a:rPr lang="en-US" smtClean="0"/>
              <a:t>5/23/19</a:t>
            </a:fld>
            <a:endParaRPr lang="en-US"/>
          </a:p>
        </p:txBody>
      </p:sp>
      <p:sp>
        <p:nvSpPr>
          <p:cNvPr id="6" name="Footer Placeholder 5">
            <a:extLst>
              <a:ext uri="{FF2B5EF4-FFF2-40B4-BE49-F238E27FC236}">
                <a16:creationId xmlns:a16="http://schemas.microsoft.com/office/drawing/2014/main" id="{F40AAA46-A562-524C-98BC-A78551DAE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31C9B-B3D5-3B40-9638-890BE361460E}"/>
              </a:ext>
            </a:extLst>
          </p:cNvPr>
          <p:cNvSpPr>
            <a:spLocks noGrp="1"/>
          </p:cNvSpPr>
          <p:nvPr>
            <p:ph type="sldNum" sz="quarter" idx="12"/>
          </p:nvPr>
        </p:nvSpPr>
        <p:spPr/>
        <p:txBody>
          <a:bodyPr/>
          <a:lstStyle/>
          <a:p>
            <a:fld id="{788EA717-E101-0C43-822E-05917C3AD04D}" type="slidenum">
              <a:rPr lang="en-US" smtClean="0"/>
              <a:t>‹#›</a:t>
            </a:fld>
            <a:endParaRPr lang="en-US"/>
          </a:p>
        </p:txBody>
      </p:sp>
    </p:spTree>
    <p:extLst>
      <p:ext uri="{BB962C8B-B14F-4D97-AF65-F5344CB8AC3E}">
        <p14:creationId xmlns:p14="http://schemas.microsoft.com/office/powerpoint/2010/main" val="26327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57F90-19B9-1542-BC69-C42B7210E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73F61D-DFA8-C44B-9ACE-C0C68488F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BC4BC-F8EF-5743-A98B-C018C612C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EBB59-65D2-C041-82A4-0B51A10B19A6}" type="datetimeFigureOut">
              <a:rPr lang="en-US" smtClean="0"/>
              <a:t>5/23/19</a:t>
            </a:fld>
            <a:endParaRPr lang="en-US"/>
          </a:p>
        </p:txBody>
      </p:sp>
      <p:sp>
        <p:nvSpPr>
          <p:cNvPr id="5" name="Footer Placeholder 4">
            <a:extLst>
              <a:ext uri="{FF2B5EF4-FFF2-40B4-BE49-F238E27FC236}">
                <a16:creationId xmlns:a16="http://schemas.microsoft.com/office/drawing/2014/main" id="{ECF0DDE1-2024-BF4F-8B54-EAACB4928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0F88-505B-AC44-B0EB-D9DAB6EFA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717-E101-0C43-822E-05917C3AD04D}" type="slidenum">
              <a:rPr lang="en-US" smtClean="0"/>
              <a:t>‹#›</a:t>
            </a:fld>
            <a:endParaRPr lang="en-US"/>
          </a:p>
        </p:txBody>
      </p:sp>
    </p:spTree>
    <p:extLst>
      <p:ext uri="{BB962C8B-B14F-4D97-AF65-F5344CB8AC3E}">
        <p14:creationId xmlns:p14="http://schemas.microsoft.com/office/powerpoint/2010/main" val="199519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Rights" TargetMode="External"/><Relationship Id="rId13" Type="http://schemas.openxmlformats.org/officeDocument/2006/relationships/hyperlink" Target="https://en.wikipedia.org/wiki/Test_(student_assessment)" TargetMode="External"/><Relationship Id="rId3" Type="http://schemas.openxmlformats.org/officeDocument/2006/relationships/hyperlink" Target="https://en.wikipedia.org/wiki/Validity_(statistics)" TargetMode="External"/><Relationship Id="rId7" Type="http://schemas.openxmlformats.org/officeDocument/2006/relationships/hyperlink" Target="https://en.wikipedia.org/wiki/Justice" TargetMode="External"/><Relationship Id="rId12" Type="http://schemas.openxmlformats.org/officeDocument/2006/relationships/hyperlink" Target="https://en.wikipedia.org/wiki/Psychological_testing" TargetMode="External"/><Relationship Id="rId17" Type="http://schemas.openxmlformats.org/officeDocument/2006/relationships/hyperlink" Target="https://en.wikipedia.org/wiki/Standardized_testing_and_public_policy" TargetMode="External"/><Relationship Id="rId2" Type="http://schemas.openxmlformats.org/officeDocument/2006/relationships/image" Target="../media/image9.png"/><Relationship Id="rId16" Type="http://schemas.openxmlformats.org/officeDocument/2006/relationships/hyperlink" Target="https://en.wikipedia.org/wiki/Program_evaluation" TargetMode="External"/><Relationship Id="rId1" Type="http://schemas.openxmlformats.org/officeDocument/2006/relationships/slideLayout" Target="../slideLayouts/slideLayout7.xml"/><Relationship Id="rId6" Type="http://schemas.openxmlformats.org/officeDocument/2006/relationships/hyperlink" Target="https://en.wikipedia.org/wiki/Standardized_testing" TargetMode="External"/><Relationship Id="rId11" Type="http://schemas.openxmlformats.org/officeDocument/2006/relationships/hyperlink" Target="https://en.wikipedia.org/wiki/Disability" TargetMode="External"/><Relationship Id="rId5" Type="http://schemas.openxmlformats.org/officeDocument/2006/relationships/hyperlink" Target="https://en.wikipedia.org/wiki/Measurement#Difficulties" TargetMode="External"/><Relationship Id="rId15" Type="http://schemas.openxmlformats.org/officeDocument/2006/relationships/hyperlink" Target="https://en.wikipedia.org/wiki/Professional_certification" TargetMode="External"/><Relationship Id="rId10" Type="http://schemas.openxmlformats.org/officeDocument/2006/relationships/hyperlink" Target="https://en.wikipedia.org/wiki/Language" TargetMode="External"/><Relationship Id="rId4" Type="http://schemas.openxmlformats.org/officeDocument/2006/relationships/hyperlink" Target="https://en.wikipedia.org/wiki/Reliability_(statistics)" TargetMode="External"/><Relationship Id="rId9" Type="http://schemas.openxmlformats.org/officeDocument/2006/relationships/hyperlink" Target="https://en.wikipedia.org/wiki/Moral_responsibility" TargetMode="External"/><Relationship Id="rId14" Type="http://schemas.openxmlformats.org/officeDocument/2006/relationships/hyperlink" Target="https://en.wikipedia.org/wiki/Employ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mbridgecognition.com/community/bibliograph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rbilder@mednet.ucla.edu" TargetMode="External"/><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healthy.ucla.edu/" TargetMode="External"/><Relationship Id="rId4" Type="http://schemas.openxmlformats.org/officeDocument/2006/relationships/hyperlink" Target="http://www.semel.ucla.edu/creativity" TargetMode="Externa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hyperlink" Target="mailto:rbilder@mednet.ucla.edu" TargetMode="External"/><Relationship Id="rId2" Type="http://schemas.openxmlformats.org/officeDocument/2006/relationships/hyperlink" Target="mailto:william.barr@nyulangone.org" TargetMode="External"/><Relationship Id="rId1" Type="http://schemas.openxmlformats.org/officeDocument/2006/relationships/slideLayout" Target="../slideLayouts/slideLayout4.xml"/><Relationship Id="rId5" Type="http://schemas.openxmlformats.org/officeDocument/2006/relationships/hyperlink" Target="mailto:travis.millman@philips.com" TargetMode="External"/><Relationship Id="rId4" Type="http://schemas.openxmlformats.org/officeDocument/2006/relationships/hyperlink" Target="mailto:millerj4@ccf.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proofpoint.com/v2/url?u=https-3A__www.accessdata.fda.gov_scripts_cdrh_cfdocs_cfPCD_classification.cfm-3Fid-3D3783&amp;d=DwMDaQ&amp;c=UXmaowRpu5bLSLEQRunJ2z-YIUZuUoa9Rw_x449Hd_Y&amp;r=nPsc9iSkAbJh8xmMHIEroi2JWMEm5Uo6Ind91UohY9E&amp;m=SxuAr-yb4N43MnKzbL6gzGNszh7nOi2ao969M2X2UXQ&amp;s=TaGCD2hOgsG9bHTl3AxLA1v0M7cde5QkYXkDMd0ly00&amp;e=" TargetMode="External"/><Relationship Id="rId2" Type="http://schemas.openxmlformats.org/officeDocument/2006/relationships/hyperlink" Target="https://urldefense.proofpoint.com/v2/url?u=https-3A__www.accessdata.fda.gov_scripts_cdrh_cfdocs_cfPCD_classification.cfm-3Fid-3D3787&amp;d=DwMDaQ&amp;c=UXmaowRpu5bLSLEQRunJ2z-YIUZuUoa9Rw_x449Hd_Y&amp;r=nPsc9iSkAbJh8xmMHIEroi2JWMEm5Uo6Ind91UohY9E&amp;m=SxuAr-yb4N43MnKzbL6gzGNszh7nOi2ao969M2X2UXQ&amp;s=FrUqYYXCjLE7n9aD5y76p6jR2Wsgq8UljSjNBLP09hk&amp;e=" TargetMode="External"/><Relationship Id="rId1" Type="http://schemas.openxmlformats.org/officeDocument/2006/relationships/slideLayout" Target="../slideLayouts/slideLayout7.xml"/><Relationship Id="rId5" Type="http://schemas.openxmlformats.org/officeDocument/2006/relationships/hyperlink" Target="https://urldefense.proofpoint.com/v2/url?u=https-3A__www.accessdata.fda.gov_scripts_cdrh_cfdocs_cfPCD_classification.cfm-3Fid-3D3792&amp;d=DwMDaQ&amp;c=UXmaowRpu5bLSLEQRunJ2z-YIUZuUoa9Rw_x449Hd_Y&amp;r=nPsc9iSkAbJh8xmMHIEroi2JWMEm5Uo6Ind91UohY9E&amp;m=SxuAr-yb4N43MnKzbL6gzGNszh7nOi2ao969M2X2UXQ&amp;s=R3b6IKCmZx2ElTnY1VEX6uZdNRSm7QgiYj0FRXjOsBU&amp;e=" TargetMode="External"/><Relationship Id="rId4" Type="http://schemas.openxmlformats.org/officeDocument/2006/relationships/hyperlink" Target="https://urldefense.proofpoint.com/v2/url?u=https-3A__www.accessdata.fda.gov_scripts_cdrh_cfdocs_cfPCD_classification.cfm-3Fid-3D3798&amp;d=DwMDaQ&amp;c=UXmaowRpu5bLSLEQRunJ2z-YIUZuUoa9Rw_x449Hd_Y&amp;r=nPsc9iSkAbJh8xmMHIEroi2JWMEm5Uo6Ind91UohY9E&amp;m=SxuAr-yb4N43MnKzbL6gzGNszh7nOi2ao969M2X2UXQ&amp;s=KqiDi6qSRjcGmE03iUduT5EX5pwHZrNjXernbn3Rf1g&amp;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38FD-BFA3-ED40-908D-61B42340AC8D}"/>
              </a:ext>
            </a:extLst>
          </p:cNvPr>
          <p:cNvSpPr>
            <a:spLocks noGrp="1"/>
          </p:cNvSpPr>
          <p:nvPr>
            <p:ph type="ctrTitle"/>
          </p:nvPr>
        </p:nvSpPr>
        <p:spPr>
          <a:xfrm>
            <a:off x="736600" y="1122363"/>
            <a:ext cx="10871200" cy="2387600"/>
          </a:xfrm>
        </p:spPr>
        <p:txBody>
          <a:bodyPr>
            <a:noAutofit/>
          </a:bodyPr>
          <a:lstStyle/>
          <a:p>
            <a:r>
              <a:rPr lang="en-US" sz="4800" b="1" dirty="0"/>
              <a:t>Survey of Digital Neuropsychological Assessment Technologies</a:t>
            </a:r>
            <a:endParaRPr lang="en-US" sz="4800" dirty="0"/>
          </a:p>
        </p:txBody>
      </p:sp>
      <p:sp>
        <p:nvSpPr>
          <p:cNvPr id="5" name="Subtitle 2">
            <a:extLst>
              <a:ext uri="{FF2B5EF4-FFF2-40B4-BE49-F238E27FC236}">
                <a16:creationId xmlns:a16="http://schemas.microsoft.com/office/drawing/2014/main" id="{8EFA549A-2AE7-ED4C-8AA1-A645F036AB16}"/>
              </a:ext>
            </a:extLst>
          </p:cNvPr>
          <p:cNvSpPr>
            <a:spLocks noGrp="1"/>
          </p:cNvSpPr>
          <p:nvPr>
            <p:ph type="subTitle" idx="1"/>
          </p:nvPr>
        </p:nvSpPr>
        <p:spPr>
          <a:xfrm>
            <a:off x="670112" y="4020670"/>
            <a:ext cx="10907806" cy="2024322"/>
          </a:xfrm>
        </p:spPr>
        <p:txBody>
          <a:bodyPr>
            <a:noAutofit/>
          </a:bodyPr>
          <a:lstStyle/>
          <a:p>
            <a:r>
              <a:rPr lang="en-US" b="1" dirty="0"/>
              <a:t>Robert M. </a:t>
            </a:r>
            <a:r>
              <a:rPr lang="en-US" b="1" dirty="0" err="1"/>
              <a:t>Bilder</a:t>
            </a:r>
            <a:r>
              <a:rPr lang="en-US" b="1" dirty="0"/>
              <a:t>, PhD, ABPP-CN</a:t>
            </a:r>
          </a:p>
          <a:p>
            <a:r>
              <a:rPr lang="en-US" sz="1800" b="1" dirty="0"/>
              <a:t>Michael E. </a:t>
            </a:r>
            <a:r>
              <a:rPr lang="en-US" sz="1800" b="1" dirty="0" err="1"/>
              <a:t>Tennenbaum</a:t>
            </a:r>
            <a:r>
              <a:rPr lang="en-US" sz="1800" b="1" dirty="0"/>
              <a:t> Family Chair in Creativity Research, Chief of Medical Psychology – Neuropsychology, and Distinguished Professor of Psychiatry &amp; Biobehavioral Sciences, Jane &amp; Terry </a:t>
            </a:r>
            <a:r>
              <a:rPr lang="en-US" sz="1800" b="1" dirty="0" err="1"/>
              <a:t>Semel</a:t>
            </a:r>
            <a:r>
              <a:rPr lang="en-US" sz="1800" b="1" dirty="0"/>
              <a:t> Institute for Neuroscience and Human Behavior, Stewart &amp; Lynda Resnick Neuropsychiatric Hospital, and David Geffen School of Medicine and Psychology, and College of Letters &amp; Science at UCLA</a:t>
            </a:r>
            <a:endParaRPr lang="en-US" sz="1800" dirty="0"/>
          </a:p>
        </p:txBody>
      </p:sp>
    </p:spTree>
    <p:extLst>
      <p:ext uri="{BB962C8B-B14F-4D97-AF65-F5344CB8AC3E}">
        <p14:creationId xmlns:p14="http://schemas.microsoft.com/office/powerpoint/2010/main" val="161742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3A272-EE28-A44D-8B27-7A8464DE476C}"/>
              </a:ext>
            </a:extLst>
          </p:cNvPr>
          <p:cNvSpPr/>
          <p:nvPr/>
        </p:nvSpPr>
        <p:spPr>
          <a:xfrm>
            <a:off x="1176926" y="2198314"/>
            <a:ext cx="10070758" cy="4031873"/>
          </a:xfrm>
          <a:prstGeom prst="rect">
            <a:avLst/>
          </a:prstGeom>
        </p:spPr>
        <p:txBody>
          <a:bodyPr wrap="square">
            <a:spAutoFit/>
          </a:bodyPr>
          <a:lstStyle/>
          <a:p>
            <a:r>
              <a:rPr lang="en-US" sz="3200" dirty="0"/>
              <a:t>CNADs can be appropriately administered by paraprofessionals or technically trained staff…</a:t>
            </a:r>
          </a:p>
          <a:p>
            <a:endParaRPr lang="en-US" sz="3200" dirty="0"/>
          </a:p>
          <a:p>
            <a:r>
              <a:rPr lang="en-US" sz="3200" dirty="0"/>
              <a:t>BUT</a:t>
            </a:r>
          </a:p>
          <a:p>
            <a:endParaRPr lang="en-US" sz="3200" dirty="0"/>
          </a:p>
          <a:p>
            <a:r>
              <a:rPr lang="en-US" sz="3200" u="sng" dirty="0"/>
              <a:t>The safe and competent use of CNADs requires a link to professionals trained in the use of psychometric techniques in the differential diagnostic setting</a:t>
            </a:r>
            <a:r>
              <a:rPr lang="en-US" sz="3200" dirty="0"/>
              <a:t>. </a:t>
            </a:r>
          </a:p>
        </p:txBody>
      </p:sp>
      <p:sp>
        <p:nvSpPr>
          <p:cNvPr id="3" name="Rectangle 2">
            <a:extLst>
              <a:ext uri="{FF2B5EF4-FFF2-40B4-BE49-F238E27FC236}">
                <a16:creationId xmlns:a16="http://schemas.microsoft.com/office/drawing/2014/main" id="{155082FF-C0AB-8E4D-A59C-93503895A148}"/>
              </a:ext>
            </a:extLst>
          </p:cNvPr>
          <p:cNvSpPr/>
          <p:nvPr/>
        </p:nvSpPr>
        <p:spPr>
          <a:xfrm>
            <a:off x="2190494" y="496622"/>
            <a:ext cx="7438318" cy="707886"/>
          </a:xfrm>
          <a:prstGeom prst="rect">
            <a:avLst/>
          </a:prstGeom>
        </p:spPr>
        <p:txBody>
          <a:bodyPr wrap="none">
            <a:spAutoFit/>
          </a:bodyPr>
          <a:lstStyle/>
          <a:p>
            <a:r>
              <a:rPr lang="en-US" sz="4000" dirty="0"/>
              <a:t>AACN/NAN JOINT POSITION PAPER</a:t>
            </a:r>
          </a:p>
        </p:txBody>
      </p:sp>
    </p:spTree>
    <p:extLst>
      <p:ext uri="{BB962C8B-B14F-4D97-AF65-F5344CB8AC3E}">
        <p14:creationId xmlns:p14="http://schemas.microsoft.com/office/powerpoint/2010/main" val="347905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F6B92-8A3C-094B-ACBF-1BB2766BDAAD}"/>
              </a:ext>
            </a:extLst>
          </p:cNvPr>
          <p:cNvPicPr>
            <a:picLocks noChangeAspect="1"/>
          </p:cNvPicPr>
          <p:nvPr/>
        </p:nvPicPr>
        <p:blipFill>
          <a:blip r:embed="rId2"/>
          <a:stretch>
            <a:fillRect/>
          </a:stretch>
        </p:blipFill>
        <p:spPr>
          <a:xfrm>
            <a:off x="664476" y="1369155"/>
            <a:ext cx="2654300" cy="4381500"/>
          </a:xfrm>
          <a:prstGeom prst="rect">
            <a:avLst/>
          </a:prstGeom>
        </p:spPr>
      </p:pic>
      <p:sp>
        <p:nvSpPr>
          <p:cNvPr id="3" name="Rectangle 2">
            <a:extLst>
              <a:ext uri="{FF2B5EF4-FFF2-40B4-BE49-F238E27FC236}">
                <a16:creationId xmlns:a16="http://schemas.microsoft.com/office/drawing/2014/main" id="{03642FF7-8433-FD44-BE2C-CBCDAB33929E}"/>
              </a:ext>
            </a:extLst>
          </p:cNvPr>
          <p:cNvSpPr/>
          <p:nvPr/>
        </p:nvSpPr>
        <p:spPr>
          <a:xfrm>
            <a:off x="3714750" y="518109"/>
            <a:ext cx="8015288" cy="5632311"/>
          </a:xfrm>
          <a:prstGeom prst="rect">
            <a:avLst/>
          </a:prstGeom>
        </p:spPr>
        <p:txBody>
          <a:bodyPr wrap="square">
            <a:spAutoFit/>
          </a:bodyPr>
          <a:lstStyle/>
          <a:p>
            <a:r>
              <a:rPr lang="en-US" sz="2000" b="1" i="0" dirty="0">
                <a:solidFill>
                  <a:srgbClr val="000000"/>
                </a:solidFill>
                <a:effectLst/>
                <a:latin typeface="Arial" panose="020B0604020202020204" pitchFamily="34" charset="0"/>
              </a:rPr>
              <a:t>Part I: Test Construction, Evaluation, and Documentation</a:t>
            </a:r>
          </a:p>
          <a:p>
            <a:r>
              <a:rPr lang="en-US" sz="2000" b="0" i="0" dirty="0">
                <a:solidFill>
                  <a:srgbClr val="222222"/>
                </a:solidFill>
                <a:effectLst/>
                <a:latin typeface="Arial" panose="020B0604020202020204" pitchFamily="34" charset="0"/>
              </a:rPr>
              <a:t>1. </a:t>
            </a:r>
            <a:r>
              <a:rPr lang="en-US" sz="2000" b="0" i="0" u="none" strike="noStrike" dirty="0">
                <a:solidFill>
                  <a:srgbClr val="0B0080"/>
                </a:solidFill>
                <a:effectLst/>
                <a:latin typeface="Arial" panose="020B0604020202020204" pitchFamily="34" charset="0"/>
                <a:hlinkClick r:id="rId3" tooltip="Validity (statistics)"/>
              </a:rPr>
              <a:t>Validity</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2. </a:t>
            </a:r>
            <a:r>
              <a:rPr lang="en-US" sz="2000" b="0" i="0" u="none" strike="noStrike" dirty="0">
                <a:solidFill>
                  <a:srgbClr val="0B0080"/>
                </a:solidFill>
                <a:effectLst/>
                <a:latin typeface="Arial" panose="020B0604020202020204" pitchFamily="34" charset="0"/>
                <a:hlinkClick r:id="rId4" tooltip="Reliability (statistics)"/>
              </a:rPr>
              <a:t>Reliability</a:t>
            </a:r>
            <a:r>
              <a:rPr lang="en-US" sz="2000" b="0" i="0" dirty="0">
                <a:solidFill>
                  <a:srgbClr val="222222"/>
                </a:solidFill>
                <a:effectLst/>
                <a:latin typeface="Arial" panose="020B0604020202020204" pitchFamily="34" charset="0"/>
              </a:rPr>
              <a:t> and </a:t>
            </a:r>
            <a:r>
              <a:rPr lang="en-US" sz="2000" b="0" i="0" u="none" strike="noStrike" dirty="0">
                <a:solidFill>
                  <a:srgbClr val="0B0080"/>
                </a:solidFill>
                <a:effectLst/>
                <a:latin typeface="Arial" panose="020B0604020202020204" pitchFamily="34" charset="0"/>
                <a:hlinkClick r:id="rId5" tooltip="Measurement"/>
              </a:rPr>
              <a:t>Errors of Measurement</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3. Test Development and Revision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4. </a:t>
            </a:r>
            <a:r>
              <a:rPr lang="en-US" sz="2000" b="0" i="0" u="none" strike="noStrike" dirty="0">
                <a:solidFill>
                  <a:srgbClr val="0B0080"/>
                </a:solidFill>
                <a:effectLst/>
                <a:latin typeface="Arial" panose="020B0604020202020204" pitchFamily="34" charset="0"/>
                <a:hlinkClick r:id="rId6" tooltip="Standardized testing"/>
              </a:rPr>
              <a:t>Scales, Norms, and Score Comparability</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5. Test Administration, Scoring, and Reporting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6. Supporting Documentation for Tests</a:t>
            </a:r>
          </a:p>
          <a:p>
            <a:r>
              <a:rPr lang="en-US" sz="2000" b="1" i="0" dirty="0">
                <a:solidFill>
                  <a:srgbClr val="000000"/>
                </a:solidFill>
                <a:effectLst/>
                <a:latin typeface="Arial" panose="020B0604020202020204" pitchFamily="34" charset="0"/>
              </a:rPr>
              <a:t>Part II: Fairness in Testing</a:t>
            </a:r>
          </a:p>
          <a:p>
            <a:r>
              <a:rPr lang="en-US" sz="2000" b="0" i="0" dirty="0">
                <a:solidFill>
                  <a:srgbClr val="222222"/>
                </a:solidFill>
                <a:effectLst/>
                <a:latin typeface="Arial" panose="020B0604020202020204" pitchFamily="34" charset="0"/>
              </a:rPr>
              <a:t>7. </a:t>
            </a:r>
            <a:r>
              <a:rPr lang="en-US" sz="2000" b="0" i="0" u="none" strike="noStrike" dirty="0">
                <a:solidFill>
                  <a:srgbClr val="0B0080"/>
                </a:solidFill>
                <a:effectLst/>
                <a:latin typeface="Arial" panose="020B0604020202020204" pitchFamily="34" charset="0"/>
                <a:hlinkClick r:id="rId7" tooltip="Justice"/>
              </a:rPr>
              <a:t>Fairness</a:t>
            </a:r>
            <a:r>
              <a:rPr lang="en-US" sz="2000" b="0" i="0" dirty="0">
                <a:solidFill>
                  <a:srgbClr val="222222"/>
                </a:solidFill>
                <a:effectLst/>
                <a:latin typeface="Arial" panose="020B0604020202020204" pitchFamily="34" charset="0"/>
              </a:rPr>
              <a:t> in Testing and Test Use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8. The </a:t>
            </a:r>
            <a:r>
              <a:rPr lang="en-US" sz="2000" b="0" i="0" u="none" strike="noStrike" dirty="0">
                <a:solidFill>
                  <a:srgbClr val="0B0080"/>
                </a:solidFill>
                <a:effectLst/>
                <a:latin typeface="Arial" panose="020B0604020202020204" pitchFamily="34" charset="0"/>
                <a:hlinkClick r:id="rId8" tooltip="Rights"/>
              </a:rPr>
              <a:t>Rights</a:t>
            </a:r>
            <a:r>
              <a:rPr lang="en-US" sz="2000" b="0" i="0" dirty="0">
                <a:solidFill>
                  <a:srgbClr val="222222"/>
                </a:solidFill>
                <a:effectLst/>
                <a:latin typeface="Arial" panose="020B0604020202020204" pitchFamily="34" charset="0"/>
              </a:rPr>
              <a:t> and </a:t>
            </a:r>
            <a:r>
              <a:rPr lang="en-US" sz="2000" b="0" i="0" u="none" strike="noStrike" dirty="0">
                <a:solidFill>
                  <a:srgbClr val="0B0080"/>
                </a:solidFill>
                <a:effectLst/>
                <a:latin typeface="Arial" panose="020B0604020202020204" pitchFamily="34" charset="0"/>
                <a:hlinkClick r:id="rId9" tooltip="Moral responsibility"/>
              </a:rPr>
              <a:t>Responsibilities</a:t>
            </a:r>
            <a:r>
              <a:rPr lang="en-US" sz="2000" b="0" i="0" dirty="0">
                <a:solidFill>
                  <a:srgbClr val="222222"/>
                </a:solidFill>
                <a:effectLst/>
                <a:latin typeface="Arial" panose="020B0604020202020204" pitchFamily="34" charset="0"/>
              </a:rPr>
              <a:t> of Test Takers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9. Testing Individuals of Diverse </a:t>
            </a:r>
            <a:r>
              <a:rPr lang="en-US" sz="2000" b="0" i="0" u="none" strike="noStrike" dirty="0">
                <a:solidFill>
                  <a:srgbClr val="0B0080"/>
                </a:solidFill>
                <a:effectLst/>
                <a:latin typeface="Arial" panose="020B0604020202020204" pitchFamily="34" charset="0"/>
                <a:hlinkClick r:id="rId10" tooltip="Language"/>
              </a:rPr>
              <a:t>Linguistic Backgrounds</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10. Testing Individuals with </a:t>
            </a:r>
            <a:r>
              <a:rPr lang="en-US" sz="2000" b="0" i="0" u="none" strike="noStrike" dirty="0">
                <a:solidFill>
                  <a:srgbClr val="0B0080"/>
                </a:solidFill>
                <a:effectLst/>
                <a:latin typeface="Arial" panose="020B0604020202020204" pitchFamily="34" charset="0"/>
                <a:hlinkClick r:id="rId11" tooltip="Disability"/>
              </a:rPr>
              <a:t>Disabilities</a:t>
            </a:r>
            <a:endParaRPr lang="en-US" sz="2000" b="0" i="0" dirty="0">
              <a:solidFill>
                <a:srgbClr val="222222"/>
              </a:solidFill>
              <a:effectLst/>
              <a:latin typeface="Arial" panose="020B0604020202020204" pitchFamily="34" charset="0"/>
            </a:endParaRPr>
          </a:p>
          <a:p>
            <a:r>
              <a:rPr lang="en-US" sz="2000" b="1" i="0" dirty="0">
                <a:solidFill>
                  <a:srgbClr val="000000"/>
                </a:solidFill>
                <a:effectLst/>
                <a:latin typeface="Arial" panose="020B0604020202020204" pitchFamily="34" charset="0"/>
              </a:rPr>
              <a:t>Part III: Testing Applications</a:t>
            </a:r>
          </a:p>
          <a:p>
            <a:r>
              <a:rPr lang="en-US" sz="2000" b="0" i="0" dirty="0">
                <a:solidFill>
                  <a:srgbClr val="222222"/>
                </a:solidFill>
                <a:effectLst/>
                <a:latin typeface="Arial" panose="020B0604020202020204" pitchFamily="34" charset="0"/>
              </a:rPr>
              <a:t>11. The Responsibilities of Test Users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12. </a:t>
            </a:r>
            <a:r>
              <a:rPr lang="en-US" sz="2000" b="0" i="0" u="none" strike="noStrike" dirty="0">
                <a:solidFill>
                  <a:srgbClr val="0B0080"/>
                </a:solidFill>
                <a:effectLst/>
                <a:latin typeface="Arial" panose="020B0604020202020204" pitchFamily="34" charset="0"/>
                <a:hlinkClick r:id="rId12" tooltip="Psychological testing"/>
              </a:rPr>
              <a:t>Psychological Testing and Assessment</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13. </a:t>
            </a:r>
            <a:r>
              <a:rPr lang="en-US" sz="2000" b="0" i="0" u="none" strike="noStrike" dirty="0">
                <a:solidFill>
                  <a:srgbClr val="0B0080"/>
                </a:solidFill>
                <a:effectLst/>
                <a:latin typeface="Arial" panose="020B0604020202020204" pitchFamily="34" charset="0"/>
                <a:hlinkClick r:id="rId13" tooltip="Test (student assessment)"/>
              </a:rPr>
              <a:t>Educational Testing and Assessment</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14. Testing in </a:t>
            </a:r>
            <a:r>
              <a:rPr lang="en-US" sz="2000" b="0" i="0" u="none" strike="noStrike" dirty="0">
                <a:solidFill>
                  <a:srgbClr val="0B0080"/>
                </a:solidFill>
                <a:effectLst/>
                <a:latin typeface="Arial" panose="020B0604020202020204" pitchFamily="34" charset="0"/>
                <a:hlinkClick r:id="rId14" tooltip="Employment"/>
              </a:rPr>
              <a:t>Employment</a:t>
            </a:r>
            <a:r>
              <a:rPr lang="en-US" sz="2000" b="0" i="0" dirty="0">
                <a:solidFill>
                  <a:srgbClr val="222222"/>
                </a:solidFill>
                <a:effectLst/>
                <a:latin typeface="Arial" panose="020B0604020202020204" pitchFamily="34" charset="0"/>
              </a:rPr>
              <a:t> and </a:t>
            </a:r>
            <a:r>
              <a:rPr lang="en-US" sz="2000" b="0" i="0" u="none" strike="noStrike" dirty="0">
                <a:solidFill>
                  <a:srgbClr val="0B0080"/>
                </a:solidFill>
                <a:effectLst/>
                <a:latin typeface="Arial" panose="020B0604020202020204" pitchFamily="34" charset="0"/>
                <a:hlinkClick r:id="rId15" tooltip="Professional certification"/>
              </a:rPr>
              <a:t>Credentialing</a:t>
            </a:r>
            <a:r>
              <a:rPr lang="en-US" sz="2000" b="0" i="0" dirty="0">
                <a:solidFill>
                  <a:srgbClr val="222222"/>
                </a:solidFill>
                <a:effectLst/>
                <a:latin typeface="Arial" panose="020B0604020202020204" pitchFamily="34" charset="0"/>
              </a:rPr>
              <a:t> </a:t>
            </a:r>
            <a:br>
              <a:rPr lang="en-US" sz="2000" b="0" i="0" dirty="0">
                <a:solidFill>
                  <a:srgbClr val="222222"/>
                </a:solidFill>
                <a:effectLst/>
                <a:latin typeface="Arial" panose="020B0604020202020204" pitchFamily="34" charset="0"/>
              </a:rPr>
            </a:br>
            <a:r>
              <a:rPr lang="en-US" sz="2000" b="0" i="0" dirty="0">
                <a:solidFill>
                  <a:srgbClr val="222222"/>
                </a:solidFill>
                <a:effectLst/>
                <a:latin typeface="Arial" panose="020B0604020202020204" pitchFamily="34" charset="0"/>
              </a:rPr>
              <a:t>15. Testing in </a:t>
            </a:r>
            <a:r>
              <a:rPr lang="en-US" sz="2000" b="0" i="0" u="none" strike="noStrike" dirty="0">
                <a:solidFill>
                  <a:srgbClr val="0B0080"/>
                </a:solidFill>
                <a:effectLst/>
                <a:latin typeface="Arial" panose="020B0604020202020204" pitchFamily="34" charset="0"/>
                <a:hlinkClick r:id="rId16" tooltip="Program evaluation"/>
              </a:rPr>
              <a:t>Program Evaluation</a:t>
            </a:r>
            <a:r>
              <a:rPr lang="en-US" sz="2000" b="0" i="0" dirty="0">
                <a:solidFill>
                  <a:srgbClr val="222222"/>
                </a:solidFill>
                <a:effectLst/>
                <a:latin typeface="Arial" panose="020B0604020202020204" pitchFamily="34" charset="0"/>
              </a:rPr>
              <a:t> and </a:t>
            </a:r>
            <a:r>
              <a:rPr lang="en-US" sz="2000" b="0" i="0" u="none" strike="noStrike" dirty="0">
                <a:solidFill>
                  <a:srgbClr val="0B0080"/>
                </a:solidFill>
                <a:effectLst/>
                <a:latin typeface="Arial" panose="020B0604020202020204" pitchFamily="34" charset="0"/>
                <a:hlinkClick r:id="rId17" tooltip="Standardized testing and public policy"/>
              </a:rPr>
              <a:t>Public Policy</a:t>
            </a:r>
            <a:endParaRPr lang="en-US" sz="20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83583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0506-A504-EC42-B6CF-715A6B0C4CE6}"/>
              </a:ext>
            </a:extLst>
          </p:cNvPr>
          <p:cNvSpPr>
            <a:spLocks noGrp="1"/>
          </p:cNvSpPr>
          <p:nvPr>
            <p:ph type="title"/>
          </p:nvPr>
        </p:nvSpPr>
        <p:spPr>
          <a:xfrm>
            <a:off x="838200" y="365125"/>
            <a:ext cx="10515600" cy="501149"/>
          </a:xfrm>
        </p:spPr>
        <p:txBody>
          <a:bodyPr>
            <a:normAutofit fontScale="90000"/>
          </a:bodyPr>
          <a:lstStyle/>
          <a:p>
            <a:r>
              <a:rPr lang="en-US" dirty="0"/>
              <a:t>Some Digital Platforms for NP Assessment*</a:t>
            </a:r>
          </a:p>
        </p:txBody>
      </p:sp>
      <p:sp>
        <p:nvSpPr>
          <p:cNvPr id="3" name="Content Placeholder 2">
            <a:extLst>
              <a:ext uri="{FF2B5EF4-FFF2-40B4-BE49-F238E27FC236}">
                <a16:creationId xmlns:a16="http://schemas.microsoft.com/office/drawing/2014/main" id="{CC473CBA-3F68-EB47-8626-4A19763EA302}"/>
              </a:ext>
            </a:extLst>
          </p:cNvPr>
          <p:cNvSpPr>
            <a:spLocks noGrp="1"/>
          </p:cNvSpPr>
          <p:nvPr>
            <p:ph sz="half" idx="1"/>
          </p:nvPr>
        </p:nvSpPr>
        <p:spPr>
          <a:xfrm>
            <a:off x="838200" y="1243343"/>
            <a:ext cx="5181600" cy="4808965"/>
          </a:xfrm>
        </p:spPr>
        <p:txBody>
          <a:bodyPr>
            <a:normAutofit lnSpcReduction="10000"/>
          </a:bodyPr>
          <a:lstStyle/>
          <a:p>
            <a:r>
              <a:rPr lang="en-US" sz="2200" u="sng" dirty="0"/>
              <a:t>CANTAB Mobile and CANTAB insight**</a:t>
            </a:r>
          </a:p>
          <a:p>
            <a:r>
              <a:rPr lang="en-US" sz="2200" u="sng" dirty="0"/>
              <a:t>CNS Vital Signs**</a:t>
            </a:r>
          </a:p>
          <a:p>
            <a:r>
              <a:rPr lang="en-US" sz="2200" u="sng" dirty="0" err="1"/>
              <a:t>CogniFit</a:t>
            </a:r>
            <a:r>
              <a:rPr lang="en-US" sz="2200" u="sng" dirty="0"/>
              <a:t>**</a:t>
            </a:r>
          </a:p>
          <a:p>
            <a:r>
              <a:rPr lang="en-US" sz="2200" u="sng" dirty="0" err="1"/>
              <a:t>Cogstate</a:t>
            </a:r>
            <a:endParaRPr lang="en-US" sz="2200" u="sng" dirty="0"/>
          </a:p>
          <a:p>
            <a:r>
              <a:rPr lang="en-US" sz="2200" u="sng" dirty="0"/>
              <a:t>Lumosity </a:t>
            </a:r>
            <a:r>
              <a:rPr lang="en-US" sz="2200" u="sng" dirty="0" err="1"/>
              <a:t>NeuroCognitive</a:t>
            </a:r>
            <a:r>
              <a:rPr lang="en-US" sz="2200" u="sng" dirty="0"/>
              <a:t> Performance Test**</a:t>
            </a:r>
          </a:p>
          <a:p>
            <a:r>
              <a:rPr lang="en-US" sz="2200" u="sng" dirty="0" err="1"/>
              <a:t>NeuroTrax</a:t>
            </a:r>
            <a:r>
              <a:rPr lang="en-US" sz="2200" u="sng" dirty="0"/>
              <a:t>**</a:t>
            </a:r>
          </a:p>
          <a:p>
            <a:r>
              <a:rPr lang="en-US" sz="2200" u="sng" dirty="0"/>
              <a:t>Philips’ </a:t>
            </a:r>
            <a:r>
              <a:rPr lang="en-US" sz="2200" u="sng" dirty="0" err="1"/>
              <a:t>IntelliSpace</a:t>
            </a:r>
            <a:r>
              <a:rPr lang="en-US" sz="2200" u="sng" dirty="0"/>
              <a:t> Cognition**</a:t>
            </a:r>
          </a:p>
          <a:p>
            <a:r>
              <a:rPr lang="en-US" sz="2200" dirty="0"/>
              <a:t>Digital MOCA</a:t>
            </a:r>
          </a:p>
          <a:p>
            <a:r>
              <a:rPr lang="en-US" sz="2000" dirty="0" err="1"/>
              <a:t>BrainCheck</a:t>
            </a:r>
            <a:endParaRPr lang="en-US" sz="2000" dirty="0"/>
          </a:p>
          <a:p>
            <a:r>
              <a:rPr lang="en-US" sz="2000" dirty="0"/>
              <a:t>Amsterdam Cognition Scan</a:t>
            </a:r>
          </a:p>
          <a:p>
            <a:r>
              <a:rPr lang="en-US" sz="2200" dirty="0"/>
              <a:t>Q-interactive</a:t>
            </a:r>
          </a:p>
        </p:txBody>
      </p:sp>
      <p:sp>
        <p:nvSpPr>
          <p:cNvPr id="4" name="Content Placeholder 3">
            <a:extLst>
              <a:ext uri="{FF2B5EF4-FFF2-40B4-BE49-F238E27FC236}">
                <a16:creationId xmlns:a16="http://schemas.microsoft.com/office/drawing/2014/main" id="{5A05C125-BE41-FA49-BB01-252CB54A0A13}"/>
              </a:ext>
            </a:extLst>
          </p:cNvPr>
          <p:cNvSpPr>
            <a:spLocks noGrp="1"/>
          </p:cNvSpPr>
          <p:nvPr>
            <p:ph sz="half" idx="2"/>
          </p:nvPr>
        </p:nvSpPr>
        <p:spPr>
          <a:xfrm>
            <a:off x="6096000" y="1243343"/>
            <a:ext cx="5181600" cy="4527232"/>
          </a:xfrm>
        </p:spPr>
        <p:txBody>
          <a:bodyPr>
            <a:normAutofit lnSpcReduction="10000"/>
          </a:bodyPr>
          <a:lstStyle/>
          <a:p>
            <a:r>
              <a:rPr lang="en-US" sz="2400" dirty="0"/>
              <a:t>Food for the Brain</a:t>
            </a:r>
          </a:p>
          <a:p>
            <a:r>
              <a:rPr lang="en-US" sz="2400" dirty="0" err="1"/>
              <a:t>Cognivue</a:t>
            </a:r>
            <a:r>
              <a:rPr lang="en-US" sz="2400" dirty="0"/>
              <a:t> </a:t>
            </a:r>
          </a:p>
          <a:p>
            <a:r>
              <a:rPr lang="en-US" sz="2400" dirty="0" err="1"/>
              <a:t>TabCat</a:t>
            </a:r>
            <a:endParaRPr lang="en-US" sz="2400" dirty="0"/>
          </a:p>
          <a:p>
            <a:r>
              <a:rPr lang="en-US" sz="2400" dirty="0"/>
              <a:t>NIH Toolbox</a:t>
            </a:r>
          </a:p>
          <a:p>
            <a:r>
              <a:rPr lang="en-US" sz="2400" dirty="0" err="1"/>
              <a:t>TestMyBrain</a:t>
            </a:r>
            <a:endParaRPr lang="en-US" sz="2400" dirty="0"/>
          </a:p>
          <a:p>
            <a:r>
              <a:rPr lang="en-US" sz="2400" dirty="0"/>
              <a:t>Concussion Specific </a:t>
            </a:r>
          </a:p>
          <a:p>
            <a:pPr lvl="1"/>
            <a:r>
              <a:rPr lang="en-US" sz="2200" dirty="0" err="1"/>
              <a:t>ImPACT</a:t>
            </a:r>
            <a:endParaRPr lang="en-US" sz="2200" dirty="0"/>
          </a:p>
          <a:p>
            <a:pPr lvl="1"/>
            <a:r>
              <a:rPr lang="en-US" sz="2200" dirty="0"/>
              <a:t>Banyan BTI</a:t>
            </a:r>
          </a:p>
          <a:p>
            <a:pPr lvl="1"/>
            <a:r>
              <a:rPr lang="en-US" sz="2200" dirty="0" err="1"/>
              <a:t>BrainScope</a:t>
            </a:r>
            <a:r>
              <a:rPr lang="en-US" sz="2200" dirty="0"/>
              <a:t> Company, Inc.</a:t>
            </a:r>
          </a:p>
          <a:p>
            <a:pPr lvl="1"/>
            <a:r>
              <a:rPr lang="en-US" sz="2200" dirty="0" err="1"/>
              <a:t>InfraScan</a:t>
            </a:r>
            <a:endParaRPr lang="en-US" sz="2200" dirty="0"/>
          </a:p>
          <a:p>
            <a:pPr lvl="1"/>
            <a:r>
              <a:rPr lang="en-US" sz="2200" dirty="0" err="1"/>
              <a:t>Oculogica</a:t>
            </a:r>
            <a:r>
              <a:rPr lang="en-US" sz="2200" dirty="0"/>
              <a:t>, Inc.</a:t>
            </a:r>
          </a:p>
        </p:txBody>
      </p:sp>
      <p:sp>
        <p:nvSpPr>
          <p:cNvPr id="5" name="TextBox 4">
            <a:extLst>
              <a:ext uri="{FF2B5EF4-FFF2-40B4-BE49-F238E27FC236}">
                <a16:creationId xmlns:a16="http://schemas.microsoft.com/office/drawing/2014/main" id="{88DF78E1-CEE2-C44F-8ACD-17CA09A31D81}"/>
              </a:ext>
            </a:extLst>
          </p:cNvPr>
          <p:cNvSpPr txBox="1"/>
          <p:nvPr/>
        </p:nvSpPr>
        <p:spPr>
          <a:xfrm>
            <a:off x="838200" y="5867642"/>
            <a:ext cx="10776604" cy="369332"/>
          </a:xfrm>
          <a:prstGeom prst="rect">
            <a:avLst/>
          </a:prstGeom>
          <a:noFill/>
        </p:spPr>
        <p:txBody>
          <a:bodyPr wrap="none" rtlCol="0">
            <a:spAutoFit/>
          </a:bodyPr>
          <a:lstStyle/>
          <a:p>
            <a:r>
              <a:rPr lang="en-US" dirty="0"/>
              <a:t>*We are not aware of any resource specifying how widely any of these is used; selection by WOMBAT*** strategy.</a:t>
            </a:r>
          </a:p>
        </p:txBody>
      </p:sp>
      <p:sp>
        <p:nvSpPr>
          <p:cNvPr id="6" name="TextBox 5">
            <a:extLst>
              <a:ext uri="{FF2B5EF4-FFF2-40B4-BE49-F238E27FC236}">
                <a16:creationId xmlns:a16="http://schemas.microsoft.com/office/drawing/2014/main" id="{10A99653-464D-8B43-99AD-A5B322F5B6B4}"/>
              </a:ext>
            </a:extLst>
          </p:cNvPr>
          <p:cNvSpPr txBox="1"/>
          <p:nvPr/>
        </p:nvSpPr>
        <p:spPr>
          <a:xfrm>
            <a:off x="838200" y="6244711"/>
            <a:ext cx="7473008" cy="369332"/>
          </a:xfrm>
          <a:prstGeom prst="rect">
            <a:avLst/>
          </a:prstGeom>
          <a:noFill/>
        </p:spPr>
        <p:txBody>
          <a:bodyPr wrap="none" rtlCol="0">
            <a:spAutoFit/>
          </a:bodyPr>
          <a:lstStyle/>
          <a:p>
            <a:r>
              <a:rPr lang="en-US" u="sng" dirty="0"/>
              <a:t>Underlined vendors</a:t>
            </a:r>
            <a:r>
              <a:rPr lang="en-US" dirty="0"/>
              <a:t> were sent a list of questions; **these vendors responded.</a:t>
            </a:r>
          </a:p>
        </p:txBody>
      </p:sp>
      <p:sp>
        <p:nvSpPr>
          <p:cNvPr id="7" name="TextBox 6">
            <a:extLst>
              <a:ext uri="{FF2B5EF4-FFF2-40B4-BE49-F238E27FC236}">
                <a16:creationId xmlns:a16="http://schemas.microsoft.com/office/drawing/2014/main" id="{19E23581-1CD7-934A-B3A2-91C97C52C2E5}"/>
              </a:ext>
            </a:extLst>
          </p:cNvPr>
          <p:cNvSpPr txBox="1"/>
          <p:nvPr/>
        </p:nvSpPr>
        <p:spPr>
          <a:xfrm>
            <a:off x="8311208" y="6244711"/>
            <a:ext cx="3708900" cy="369332"/>
          </a:xfrm>
          <a:prstGeom prst="rect">
            <a:avLst/>
          </a:prstGeom>
          <a:noFill/>
        </p:spPr>
        <p:txBody>
          <a:bodyPr wrap="none" rtlCol="0">
            <a:spAutoFit/>
          </a:bodyPr>
          <a:lstStyle/>
          <a:p>
            <a:r>
              <a:rPr lang="en-US" dirty="0"/>
              <a:t>***Word of mouth by actually talking</a:t>
            </a:r>
          </a:p>
        </p:txBody>
      </p:sp>
    </p:spTree>
    <p:extLst>
      <p:ext uri="{BB962C8B-B14F-4D97-AF65-F5344CB8AC3E}">
        <p14:creationId xmlns:p14="http://schemas.microsoft.com/office/powerpoint/2010/main" val="89300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FD977C-8FAE-C940-8E56-D88818B4AA8B}"/>
              </a:ext>
            </a:extLst>
          </p:cNvPr>
          <p:cNvPicPr>
            <a:picLocks noChangeAspect="1"/>
          </p:cNvPicPr>
          <p:nvPr/>
        </p:nvPicPr>
        <p:blipFill>
          <a:blip r:embed="rId2"/>
          <a:stretch>
            <a:fillRect/>
          </a:stretch>
        </p:blipFill>
        <p:spPr>
          <a:xfrm>
            <a:off x="653727" y="1025611"/>
            <a:ext cx="10721684" cy="4880919"/>
          </a:xfrm>
          <a:prstGeom prst="rect">
            <a:avLst/>
          </a:prstGeom>
        </p:spPr>
      </p:pic>
    </p:spTree>
    <p:extLst>
      <p:ext uri="{BB962C8B-B14F-4D97-AF65-F5344CB8AC3E}">
        <p14:creationId xmlns:p14="http://schemas.microsoft.com/office/powerpoint/2010/main" val="398729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7EF65-BF45-4042-AB91-E203224496C2}"/>
              </a:ext>
            </a:extLst>
          </p:cNvPr>
          <p:cNvPicPr>
            <a:picLocks noChangeAspect="1"/>
          </p:cNvPicPr>
          <p:nvPr/>
        </p:nvPicPr>
        <p:blipFill>
          <a:blip r:embed="rId2"/>
          <a:stretch>
            <a:fillRect/>
          </a:stretch>
        </p:blipFill>
        <p:spPr>
          <a:xfrm>
            <a:off x="1484450" y="0"/>
            <a:ext cx="9223100" cy="6858000"/>
          </a:xfrm>
          <a:prstGeom prst="rect">
            <a:avLst/>
          </a:prstGeom>
        </p:spPr>
      </p:pic>
    </p:spTree>
    <p:extLst>
      <p:ext uri="{BB962C8B-B14F-4D97-AF65-F5344CB8AC3E}">
        <p14:creationId xmlns:p14="http://schemas.microsoft.com/office/powerpoint/2010/main" val="146799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EC50-B427-EE49-A162-F4D6C616219A}"/>
              </a:ext>
            </a:extLst>
          </p:cNvPr>
          <p:cNvSpPr>
            <a:spLocks noGrp="1"/>
          </p:cNvSpPr>
          <p:nvPr>
            <p:ph type="title"/>
          </p:nvPr>
        </p:nvSpPr>
        <p:spPr>
          <a:xfrm>
            <a:off x="838200" y="365125"/>
            <a:ext cx="10515600" cy="765843"/>
          </a:xfrm>
        </p:spPr>
        <p:txBody>
          <a:bodyPr/>
          <a:lstStyle/>
          <a:p>
            <a:r>
              <a:rPr lang="en-US" dirty="0"/>
              <a:t>CANTAB Mobile, CANTAB Insight</a:t>
            </a:r>
          </a:p>
        </p:txBody>
      </p:sp>
      <p:sp>
        <p:nvSpPr>
          <p:cNvPr id="3" name="Content Placeholder 2">
            <a:extLst>
              <a:ext uri="{FF2B5EF4-FFF2-40B4-BE49-F238E27FC236}">
                <a16:creationId xmlns:a16="http://schemas.microsoft.com/office/drawing/2014/main" id="{C25220C5-7C11-4841-AD02-3A77C747FFFB}"/>
              </a:ext>
            </a:extLst>
          </p:cNvPr>
          <p:cNvSpPr>
            <a:spLocks noGrp="1"/>
          </p:cNvSpPr>
          <p:nvPr>
            <p:ph idx="1"/>
          </p:nvPr>
        </p:nvSpPr>
        <p:spPr>
          <a:xfrm>
            <a:off x="838200" y="1464678"/>
            <a:ext cx="10515600" cy="4351338"/>
          </a:xfrm>
        </p:spPr>
        <p:txBody>
          <a:bodyPr>
            <a:normAutofit fontScale="92500" lnSpcReduction="10000"/>
          </a:bodyPr>
          <a:lstStyle/>
          <a:p>
            <a:r>
              <a:rPr lang="en-US" dirty="0"/>
              <a:t>CANTAB legacy via Trevor Robbins, Barbara </a:t>
            </a:r>
            <a:r>
              <a:rPr lang="en-US" dirty="0" err="1"/>
              <a:t>Sahakian</a:t>
            </a:r>
            <a:r>
              <a:rPr lang="en-US" dirty="0"/>
              <a:t>, decades of research</a:t>
            </a:r>
          </a:p>
          <a:p>
            <a:r>
              <a:rPr lang="en-US" dirty="0"/>
              <a:t>Mobile focuses on memory, depression, older adults; Insight also younger</a:t>
            </a:r>
          </a:p>
          <a:p>
            <a:r>
              <a:rPr lang="en-US" dirty="0"/>
              <a:t>CANTAB Mobile has normative data for ages 50 through 90 while CANTAB Insight has normative data for ages 18 through 90</a:t>
            </a:r>
          </a:p>
          <a:p>
            <a:r>
              <a:rPr lang="en-US" dirty="0"/>
              <a:t>Self-administered with built-in voiceover instructions in 22 languages</a:t>
            </a:r>
          </a:p>
          <a:p>
            <a:r>
              <a:rPr lang="en-US" dirty="0"/>
              <a:t>Reports are intended for the clinicians</a:t>
            </a:r>
          </a:p>
          <a:p>
            <a:r>
              <a:rPr lang="en-US" dirty="0"/>
              <a:t>Norms on ~7000 people</a:t>
            </a:r>
          </a:p>
          <a:p>
            <a:r>
              <a:rPr lang="en-US" dirty="0"/>
              <a:t>Validity?: “There is extensive, published research data on these parameters for all the cognitive tests included in the batteries: </a:t>
            </a:r>
            <a:r>
              <a:rPr lang="en-US" dirty="0">
                <a:hlinkClick r:id="rId2"/>
              </a:rPr>
              <a:t>https://www.cambridgecognition.com/community/bibliography</a:t>
            </a:r>
            <a:r>
              <a:rPr lang="en-US" dirty="0"/>
              <a:t>” (search on ‘Dementia’ yields 218 papers)</a:t>
            </a:r>
            <a:endParaRPr lang="en-US" dirty="0">
              <a:solidFill>
                <a:srgbClr val="000000"/>
              </a:solidFill>
              <a:latin typeface="Calibri (Body)"/>
            </a:endParaRPr>
          </a:p>
          <a:p>
            <a:endParaRPr lang="en-US" dirty="0"/>
          </a:p>
          <a:p>
            <a:endParaRPr lang="en-US" dirty="0"/>
          </a:p>
          <a:p>
            <a:endParaRPr lang="en-US" dirty="0">
              <a:solidFill>
                <a:srgbClr val="000000"/>
              </a:solidFill>
              <a:latin typeface="Calibri (Body)"/>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830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503F40-85AF-ED41-8347-1114E84337E2}"/>
              </a:ext>
            </a:extLst>
          </p:cNvPr>
          <p:cNvPicPr>
            <a:picLocks noChangeAspect="1"/>
          </p:cNvPicPr>
          <p:nvPr/>
        </p:nvPicPr>
        <p:blipFill>
          <a:blip r:embed="rId2"/>
          <a:stretch>
            <a:fillRect/>
          </a:stretch>
        </p:blipFill>
        <p:spPr>
          <a:xfrm>
            <a:off x="610694" y="0"/>
            <a:ext cx="10970612" cy="6858000"/>
          </a:xfrm>
          <a:prstGeom prst="rect">
            <a:avLst/>
          </a:prstGeom>
        </p:spPr>
      </p:pic>
    </p:spTree>
    <p:extLst>
      <p:ext uri="{BB962C8B-B14F-4D97-AF65-F5344CB8AC3E}">
        <p14:creationId xmlns:p14="http://schemas.microsoft.com/office/powerpoint/2010/main" val="95719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852A-F9EC-C04E-849B-CCAE7C700006}"/>
              </a:ext>
            </a:extLst>
          </p:cNvPr>
          <p:cNvSpPr>
            <a:spLocks noGrp="1"/>
          </p:cNvSpPr>
          <p:nvPr>
            <p:ph type="title"/>
          </p:nvPr>
        </p:nvSpPr>
        <p:spPr/>
        <p:txBody>
          <a:bodyPr/>
          <a:lstStyle/>
          <a:p>
            <a:r>
              <a:rPr lang="en-US" dirty="0"/>
              <a:t>CNS Vital Signs</a:t>
            </a:r>
          </a:p>
        </p:txBody>
      </p:sp>
      <p:sp>
        <p:nvSpPr>
          <p:cNvPr id="3" name="Content Placeholder 2">
            <a:extLst>
              <a:ext uri="{FF2B5EF4-FFF2-40B4-BE49-F238E27FC236}">
                <a16:creationId xmlns:a16="http://schemas.microsoft.com/office/drawing/2014/main" id="{4893F5B9-A0AF-7D43-B2CA-8281AD5D6936}"/>
              </a:ext>
            </a:extLst>
          </p:cNvPr>
          <p:cNvSpPr>
            <a:spLocks noGrp="1"/>
          </p:cNvSpPr>
          <p:nvPr>
            <p:ph idx="1"/>
          </p:nvPr>
        </p:nvSpPr>
        <p:spPr/>
        <p:txBody>
          <a:bodyPr/>
          <a:lstStyle/>
          <a:p>
            <a:r>
              <a:rPr lang="en-US" dirty="0"/>
              <a:t>CNSVS and “Concussion” product lines</a:t>
            </a:r>
          </a:p>
          <a:p>
            <a:r>
              <a:rPr lang="en-US" dirty="0"/>
              <a:t>10 neurocognitive tests and over 50 scales such as PHQ9</a:t>
            </a:r>
          </a:p>
          <a:p>
            <a:r>
              <a:rPr lang="en-US" dirty="0"/>
              <a:t>CNSVS 5 to 60+ minutes (flexible; </a:t>
            </a:r>
            <a:r>
              <a:rPr lang="en-US" dirty="0" err="1"/>
              <a:t>avg</a:t>
            </a:r>
            <a:r>
              <a:rPr lang="en-US" dirty="0"/>
              <a:t> 36 min); Concussion &lt; 30 min</a:t>
            </a:r>
          </a:p>
          <a:p>
            <a:r>
              <a:rPr lang="en-US" dirty="0"/>
              <a:t> Local and internet versions</a:t>
            </a:r>
          </a:p>
          <a:p>
            <a:r>
              <a:rPr lang="en-US" dirty="0"/>
              <a:t>Expect FDA clearance within the year</a:t>
            </a:r>
          </a:p>
          <a:p>
            <a:r>
              <a:rPr lang="en-US" dirty="0"/>
              <a:t>Norms on 1569 people ascertained 2004-2006</a:t>
            </a:r>
          </a:p>
          <a:p>
            <a:r>
              <a:rPr lang="en-US" dirty="0"/>
              <a:t>128 factorial forms/retest</a:t>
            </a:r>
          </a:p>
          <a:p>
            <a:r>
              <a:rPr lang="en-US" dirty="0"/>
              <a:t>PubMed bibliography provided with 87 publications</a:t>
            </a:r>
          </a:p>
          <a:p>
            <a:endParaRPr lang="en-US" dirty="0"/>
          </a:p>
        </p:txBody>
      </p:sp>
    </p:spTree>
    <p:extLst>
      <p:ext uri="{BB962C8B-B14F-4D97-AF65-F5344CB8AC3E}">
        <p14:creationId xmlns:p14="http://schemas.microsoft.com/office/powerpoint/2010/main" val="372063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B3089-4EDE-194F-AA14-C64EF0BA14F5}"/>
              </a:ext>
            </a:extLst>
          </p:cNvPr>
          <p:cNvSpPr txBox="1"/>
          <p:nvPr/>
        </p:nvSpPr>
        <p:spPr>
          <a:xfrm>
            <a:off x="1567544" y="371483"/>
            <a:ext cx="1993623" cy="646331"/>
          </a:xfrm>
          <a:prstGeom prst="rect">
            <a:avLst/>
          </a:prstGeom>
          <a:noFill/>
        </p:spPr>
        <p:txBody>
          <a:bodyPr wrap="none" rtlCol="0">
            <a:spAutoFit/>
          </a:bodyPr>
          <a:lstStyle/>
          <a:p>
            <a:r>
              <a:rPr lang="en-US" sz="3600" dirty="0"/>
              <a:t>COGNIFIT</a:t>
            </a:r>
          </a:p>
        </p:txBody>
      </p:sp>
      <p:pic>
        <p:nvPicPr>
          <p:cNvPr id="4" name="Picture 3">
            <a:extLst>
              <a:ext uri="{FF2B5EF4-FFF2-40B4-BE49-F238E27FC236}">
                <a16:creationId xmlns:a16="http://schemas.microsoft.com/office/drawing/2014/main" id="{052D507B-F885-154C-80F4-36DCEFDC16E5}"/>
              </a:ext>
            </a:extLst>
          </p:cNvPr>
          <p:cNvPicPr>
            <a:picLocks noChangeAspect="1"/>
          </p:cNvPicPr>
          <p:nvPr/>
        </p:nvPicPr>
        <p:blipFill>
          <a:blip r:embed="rId2"/>
          <a:stretch>
            <a:fillRect/>
          </a:stretch>
        </p:blipFill>
        <p:spPr>
          <a:xfrm>
            <a:off x="74287" y="1997529"/>
            <a:ext cx="5729654" cy="2979420"/>
          </a:xfrm>
          <a:prstGeom prst="rect">
            <a:avLst/>
          </a:prstGeom>
        </p:spPr>
      </p:pic>
      <p:pic>
        <p:nvPicPr>
          <p:cNvPr id="5" name="Picture 4">
            <a:extLst>
              <a:ext uri="{FF2B5EF4-FFF2-40B4-BE49-F238E27FC236}">
                <a16:creationId xmlns:a16="http://schemas.microsoft.com/office/drawing/2014/main" id="{38B6BC25-A66F-6843-86A2-769DCFFDF7B0}"/>
              </a:ext>
            </a:extLst>
          </p:cNvPr>
          <p:cNvPicPr>
            <a:picLocks noChangeAspect="1"/>
          </p:cNvPicPr>
          <p:nvPr/>
        </p:nvPicPr>
        <p:blipFill>
          <a:blip r:embed="rId3"/>
          <a:stretch>
            <a:fillRect/>
          </a:stretch>
        </p:blipFill>
        <p:spPr>
          <a:xfrm>
            <a:off x="6054118" y="5987"/>
            <a:ext cx="6098693" cy="6858000"/>
          </a:xfrm>
          <a:prstGeom prst="rect">
            <a:avLst/>
          </a:prstGeom>
        </p:spPr>
      </p:pic>
    </p:spTree>
    <p:extLst>
      <p:ext uri="{BB962C8B-B14F-4D97-AF65-F5344CB8AC3E}">
        <p14:creationId xmlns:p14="http://schemas.microsoft.com/office/powerpoint/2010/main" val="147321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CDCB-0B75-A144-91CE-85A386E92211}"/>
              </a:ext>
            </a:extLst>
          </p:cNvPr>
          <p:cNvSpPr>
            <a:spLocks noGrp="1"/>
          </p:cNvSpPr>
          <p:nvPr>
            <p:ph type="title"/>
          </p:nvPr>
        </p:nvSpPr>
        <p:spPr/>
        <p:txBody>
          <a:bodyPr/>
          <a:lstStyle/>
          <a:p>
            <a:r>
              <a:rPr lang="en-US" dirty="0" err="1"/>
              <a:t>CogniFit</a:t>
            </a:r>
            <a:endParaRPr lang="en-US" dirty="0"/>
          </a:p>
        </p:txBody>
      </p:sp>
      <p:sp>
        <p:nvSpPr>
          <p:cNvPr id="3" name="Content Placeholder 2">
            <a:extLst>
              <a:ext uri="{FF2B5EF4-FFF2-40B4-BE49-F238E27FC236}">
                <a16:creationId xmlns:a16="http://schemas.microsoft.com/office/drawing/2014/main" id="{7531EEF2-5F13-F84A-99A0-941DDEA44AA5}"/>
              </a:ext>
            </a:extLst>
          </p:cNvPr>
          <p:cNvSpPr>
            <a:spLocks noGrp="1"/>
          </p:cNvSpPr>
          <p:nvPr>
            <p:ph idx="1"/>
          </p:nvPr>
        </p:nvSpPr>
        <p:spPr/>
        <p:txBody>
          <a:bodyPr/>
          <a:lstStyle/>
          <a:p>
            <a:r>
              <a:rPr lang="en-US" dirty="0"/>
              <a:t>3 Well being indicators and 22 cognitive skills (included in 5 cognitive domains); On-line via computer, tablet or phone</a:t>
            </a:r>
          </a:p>
          <a:p>
            <a:r>
              <a:rPr lang="en-US" dirty="0"/>
              <a:t>Time: Min: 30 minutes; Average: 45 minutes; Max: more than 1 hour for people with TBI for example</a:t>
            </a:r>
          </a:p>
          <a:p>
            <a:r>
              <a:rPr lang="en-US" dirty="0" err="1"/>
              <a:t>CogniFit</a:t>
            </a:r>
            <a:r>
              <a:rPr lang="en-US" dirty="0"/>
              <a:t> assessments tools have no indication that are or should be considered a Medical Device by the FDA</a:t>
            </a:r>
          </a:p>
          <a:p>
            <a:r>
              <a:rPr lang="en-US" dirty="0"/>
              <a:t>Reliability: Alpha range .57-.89, most &gt; .7; test-retest most &gt; .8</a:t>
            </a:r>
          </a:p>
          <a:p>
            <a:r>
              <a:rPr lang="en-US" dirty="0"/>
              <a:t>Validated re: CANTAB, Ravens, WCST, CPT, Stroop, reading tests</a:t>
            </a:r>
          </a:p>
          <a:p>
            <a:r>
              <a:rPr lang="en-US" dirty="0"/>
              <a:t>Normative data: not clear</a:t>
            </a:r>
          </a:p>
          <a:p>
            <a:endParaRPr lang="en-US" dirty="0"/>
          </a:p>
          <a:p>
            <a:endParaRPr lang="en-US" dirty="0"/>
          </a:p>
        </p:txBody>
      </p:sp>
    </p:spTree>
    <p:extLst>
      <p:ext uri="{BB962C8B-B14F-4D97-AF65-F5344CB8AC3E}">
        <p14:creationId xmlns:p14="http://schemas.microsoft.com/office/powerpoint/2010/main" val="39966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7D19-2F6B-9A4D-8D0E-6E86FE388DD0}"/>
              </a:ext>
            </a:extLst>
          </p:cNvPr>
          <p:cNvSpPr>
            <a:spLocks noGrp="1"/>
          </p:cNvSpPr>
          <p:nvPr>
            <p:ph type="title"/>
          </p:nvPr>
        </p:nvSpPr>
        <p:spPr/>
        <p:txBody>
          <a:bodyPr/>
          <a:lstStyle/>
          <a:p>
            <a:r>
              <a:rPr lang="en-US" dirty="0"/>
              <a:t>Survey of Digital NP Assessment Technologies</a:t>
            </a:r>
          </a:p>
        </p:txBody>
      </p:sp>
      <p:sp>
        <p:nvSpPr>
          <p:cNvPr id="3" name="Content Placeholder 2">
            <a:extLst>
              <a:ext uri="{FF2B5EF4-FFF2-40B4-BE49-F238E27FC236}">
                <a16:creationId xmlns:a16="http://schemas.microsoft.com/office/drawing/2014/main" id="{39E73F25-CAAA-474A-80F4-F731F28B065E}"/>
              </a:ext>
            </a:extLst>
          </p:cNvPr>
          <p:cNvSpPr>
            <a:spLocks noGrp="1"/>
          </p:cNvSpPr>
          <p:nvPr>
            <p:ph idx="1"/>
          </p:nvPr>
        </p:nvSpPr>
        <p:spPr/>
        <p:txBody>
          <a:bodyPr/>
          <a:lstStyle/>
          <a:p>
            <a:r>
              <a:rPr lang="en-US" dirty="0"/>
              <a:t>Inertia in traditional NP assessment methods is profound</a:t>
            </a:r>
          </a:p>
          <a:p>
            <a:r>
              <a:rPr lang="en-US" dirty="0"/>
              <a:t>Potential for innovation based on technological advances and understanding of the brain is profound</a:t>
            </a:r>
          </a:p>
          <a:p>
            <a:r>
              <a:rPr lang="en-US" dirty="0"/>
              <a:t>While we continue to use traditional methods, new methods already are leveraging technology</a:t>
            </a:r>
          </a:p>
          <a:p>
            <a:r>
              <a:rPr lang="en-US" dirty="0"/>
              <a:t>How do we resolve this conflict and move forward as clinical neuropsychologists?</a:t>
            </a:r>
          </a:p>
          <a:p>
            <a:r>
              <a:rPr lang="en-US" dirty="0"/>
              <a:t>Focus on guidelines: FDA, AACN/NAN, APA</a:t>
            </a:r>
          </a:p>
          <a:p>
            <a:r>
              <a:rPr lang="en-US" dirty="0"/>
              <a:t>Survey what’s already out there…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124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3E5F0C-55F8-CF4A-B9D9-260479E061F2}"/>
              </a:ext>
            </a:extLst>
          </p:cNvPr>
          <p:cNvPicPr>
            <a:picLocks noChangeAspect="1"/>
          </p:cNvPicPr>
          <p:nvPr/>
        </p:nvPicPr>
        <p:blipFill>
          <a:blip r:embed="rId2"/>
          <a:stretch>
            <a:fillRect/>
          </a:stretch>
        </p:blipFill>
        <p:spPr>
          <a:xfrm>
            <a:off x="135308" y="0"/>
            <a:ext cx="11921383" cy="6858000"/>
          </a:xfrm>
          <a:prstGeom prst="rect">
            <a:avLst/>
          </a:prstGeom>
        </p:spPr>
      </p:pic>
    </p:spTree>
    <p:extLst>
      <p:ext uri="{BB962C8B-B14F-4D97-AF65-F5344CB8AC3E}">
        <p14:creationId xmlns:p14="http://schemas.microsoft.com/office/powerpoint/2010/main" val="10538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A030-D136-1E4D-A732-1D5D56A0DBD9}"/>
              </a:ext>
            </a:extLst>
          </p:cNvPr>
          <p:cNvSpPr>
            <a:spLocks noGrp="1"/>
          </p:cNvSpPr>
          <p:nvPr>
            <p:ph type="title"/>
          </p:nvPr>
        </p:nvSpPr>
        <p:spPr/>
        <p:txBody>
          <a:bodyPr/>
          <a:lstStyle/>
          <a:p>
            <a:r>
              <a:rPr lang="en-US" dirty="0"/>
              <a:t>Lumosity </a:t>
            </a:r>
            <a:r>
              <a:rPr lang="en-US" dirty="0" err="1"/>
              <a:t>NeuroCognitive</a:t>
            </a:r>
            <a:r>
              <a:rPr lang="en-US" dirty="0"/>
              <a:t> Performance Test</a:t>
            </a:r>
          </a:p>
        </p:txBody>
      </p:sp>
      <p:sp>
        <p:nvSpPr>
          <p:cNvPr id="3" name="Content Placeholder 2">
            <a:extLst>
              <a:ext uri="{FF2B5EF4-FFF2-40B4-BE49-F238E27FC236}">
                <a16:creationId xmlns:a16="http://schemas.microsoft.com/office/drawing/2014/main" id="{72DCC278-8475-164A-8019-D1D80C9FC323}"/>
              </a:ext>
            </a:extLst>
          </p:cNvPr>
          <p:cNvSpPr>
            <a:spLocks noGrp="1"/>
          </p:cNvSpPr>
          <p:nvPr>
            <p:ph idx="1"/>
          </p:nvPr>
        </p:nvSpPr>
        <p:spPr/>
        <p:txBody>
          <a:bodyPr/>
          <a:lstStyle/>
          <a:p>
            <a:r>
              <a:rPr lang="en-US" dirty="0"/>
              <a:t>Modular, up to 17 assessments in 5 domains. 15-35 minutes</a:t>
            </a:r>
          </a:p>
          <a:p>
            <a:r>
              <a:rPr lang="en-US" dirty="0"/>
              <a:t>Had initial meetings with FDA to discuss 510k clearance</a:t>
            </a:r>
          </a:p>
          <a:p>
            <a:r>
              <a:rPr lang="en-US" dirty="0"/>
              <a:t>Do not sell NCPT: it’s for researchers and free to subscribers</a:t>
            </a:r>
          </a:p>
          <a:p>
            <a:r>
              <a:rPr lang="en-US" dirty="0"/>
              <a:t>Consumer product provides only raw measures</a:t>
            </a:r>
          </a:p>
          <a:p>
            <a:r>
              <a:rPr lang="en-US" dirty="0"/>
              <a:t>Published on 130,140 English-speaking </a:t>
            </a:r>
            <a:r>
              <a:rPr lang="en-US" dirty="0" err="1"/>
              <a:t>Ss</a:t>
            </a:r>
            <a:r>
              <a:rPr lang="en-US" dirty="0"/>
              <a:t> studied 2013-15, age 13-89, healthy by self report (Morrison et al., 2015)</a:t>
            </a:r>
          </a:p>
          <a:p>
            <a:r>
              <a:rPr lang="en-US" dirty="0"/>
              <a:t>Inter-test correlations (8 tests) range from .19 to .52. Test-retest .39 to .83 for “Grand Index”; more info on age effects</a:t>
            </a:r>
          </a:p>
          <a:p>
            <a:r>
              <a:rPr lang="en-US" dirty="0"/>
              <a:t>Corrs with P&amp;P tests: .47 to .71</a:t>
            </a:r>
          </a:p>
          <a:p>
            <a:endParaRPr lang="en-US" dirty="0"/>
          </a:p>
        </p:txBody>
      </p:sp>
    </p:spTree>
    <p:extLst>
      <p:ext uri="{BB962C8B-B14F-4D97-AF65-F5344CB8AC3E}">
        <p14:creationId xmlns:p14="http://schemas.microsoft.com/office/powerpoint/2010/main" val="28060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63A77-2EC0-8F4B-B282-94B392D180A7}"/>
              </a:ext>
            </a:extLst>
          </p:cNvPr>
          <p:cNvPicPr>
            <a:picLocks noChangeAspect="1"/>
          </p:cNvPicPr>
          <p:nvPr/>
        </p:nvPicPr>
        <p:blipFill>
          <a:blip r:embed="rId2"/>
          <a:stretch>
            <a:fillRect/>
          </a:stretch>
        </p:blipFill>
        <p:spPr>
          <a:xfrm>
            <a:off x="356852" y="0"/>
            <a:ext cx="11478296" cy="6858000"/>
          </a:xfrm>
          <a:prstGeom prst="rect">
            <a:avLst/>
          </a:prstGeom>
        </p:spPr>
      </p:pic>
    </p:spTree>
    <p:extLst>
      <p:ext uri="{BB962C8B-B14F-4D97-AF65-F5344CB8AC3E}">
        <p14:creationId xmlns:p14="http://schemas.microsoft.com/office/powerpoint/2010/main" val="405972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17E6-55BE-134B-A9A7-63435089ECA4}"/>
              </a:ext>
            </a:extLst>
          </p:cNvPr>
          <p:cNvSpPr>
            <a:spLocks noGrp="1"/>
          </p:cNvSpPr>
          <p:nvPr>
            <p:ph type="title"/>
          </p:nvPr>
        </p:nvSpPr>
        <p:spPr>
          <a:xfrm>
            <a:off x="838200" y="365126"/>
            <a:ext cx="10515600" cy="633942"/>
          </a:xfrm>
        </p:spPr>
        <p:txBody>
          <a:bodyPr>
            <a:normAutofit fontScale="90000"/>
          </a:bodyPr>
          <a:lstStyle/>
          <a:p>
            <a:r>
              <a:rPr lang="en-US" dirty="0" err="1"/>
              <a:t>NeuroTrax</a:t>
            </a:r>
            <a:endParaRPr lang="en-US" dirty="0"/>
          </a:p>
        </p:txBody>
      </p:sp>
      <p:sp>
        <p:nvSpPr>
          <p:cNvPr id="3" name="Content Placeholder 2">
            <a:extLst>
              <a:ext uri="{FF2B5EF4-FFF2-40B4-BE49-F238E27FC236}">
                <a16:creationId xmlns:a16="http://schemas.microsoft.com/office/drawing/2014/main" id="{E85CFD2D-3A99-7148-B314-7731FC3503F1}"/>
              </a:ext>
            </a:extLst>
          </p:cNvPr>
          <p:cNvSpPr>
            <a:spLocks noGrp="1"/>
          </p:cNvSpPr>
          <p:nvPr>
            <p:ph idx="1"/>
          </p:nvPr>
        </p:nvSpPr>
        <p:spPr>
          <a:xfrm>
            <a:off x="838200" y="1473200"/>
            <a:ext cx="10515600" cy="4961467"/>
          </a:xfrm>
        </p:spPr>
        <p:txBody>
          <a:bodyPr>
            <a:normAutofit lnSpcReduction="10000"/>
          </a:bodyPr>
          <a:lstStyle/>
          <a:p>
            <a:r>
              <a:rPr lang="en-US" dirty="0"/>
              <a:t>Global and up to 7 domains; most comprehensive has 10 tests and produces 78-113 individual test scores; average 45 to 60 minutes. </a:t>
            </a:r>
          </a:p>
          <a:p>
            <a:r>
              <a:rPr lang="en-US" dirty="0"/>
              <a:t>“</a:t>
            </a:r>
            <a:r>
              <a:rPr lang="en-US" dirty="0" err="1"/>
              <a:t>NeuroTrax</a:t>
            </a:r>
            <a:r>
              <a:rPr lang="en-US" dirty="0"/>
              <a:t> is an assessment tool and not a diagnostic one, </a:t>
            </a:r>
            <a:r>
              <a:rPr lang="en-US" dirty="0" err="1"/>
              <a:t>NeuroTrax</a:t>
            </a:r>
            <a:r>
              <a:rPr lang="en-US" dirty="0"/>
              <a:t> has not found it necessary to seek FDA approval of any kind”</a:t>
            </a:r>
          </a:p>
          <a:p>
            <a:r>
              <a:rPr lang="en-US" dirty="0"/>
              <a:t>Windows/PC (desktop, tablet); usually admin in clinical setting. Test Supervisor must be certified following completion of online (80 min) training course; then interpreted by clinician</a:t>
            </a:r>
          </a:p>
          <a:p>
            <a:r>
              <a:rPr lang="en-US" dirty="0"/>
              <a:t>Norms on N=1569 age 20-80, stratified on by age, education, collected 2002-2006.</a:t>
            </a:r>
          </a:p>
          <a:p>
            <a:r>
              <a:rPr lang="en-US" dirty="0"/>
              <a:t>Alpha .65-.96; alt form reliability .59-.92; predicted conversion MCI-Dementia 89% w/ NT vs 66% w/ Lawton IADL. Comparison to P&amp;P with correlations from .5 to .91</a:t>
            </a:r>
          </a:p>
          <a:p>
            <a:endParaRPr lang="en-US" dirty="0"/>
          </a:p>
        </p:txBody>
      </p:sp>
    </p:spTree>
    <p:extLst>
      <p:ext uri="{BB962C8B-B14F-4D97-AF65-F5344CB8AC3E}">
        <p14:creationId xmlns:p14="http://schemas.microsoft.com/office/powerpoint/2010/main" val="294942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945E6-B174-434F-BD26-332AAD17289F}"/>
              </a:ext>
            </a:extLst>
          </p:cNvPr>
          <p:cNvPicPr>
            <a:picLocks noChangeAspect="1"/>
          </p:cNvPicPr>
          <p:nvPr/>
        </p:nvPicPr>
        <p:blipFill>
          <a:blip r:embed="rId2"/>
          <a:stretch>
            <a:fillRect/>
          </a:stretch>
        </p:blipFill>
        <p:spPr>
          <a:xfrm>
            <a:off x="340310" y="0"/>
            <a:ext cx="11511379" cy="6858000"/>
          </a:xfrm>
          <a:prstGeom prst="rect">
            <a:avLst/>
          </a:prstGeom>
        </p:spPr>
      </p:pic>
    </p:spTree>
    <p:extLst>
      <p:ext uri="{BB962C8B-B14F-4D97-AF65-F5344CB8AC3E}">
        <p14:creationId xmlns:p14="http://schemas.microsoft.com/office/powerpoint/2010/main" val="182670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A29C-2A81-5A4C-9EB1-57626CE48122}"/>
              </a:ext>
            </a:extLst>
          </p:cNvPr>
          <p:cNvSpPr>
            <a:spLocks noGrp="1"/>
          </p:cNvSpPr>
          <p:nvPr>
            <p:ph type="title"/>
          </p:nvPr>
        </p:nvSpPr>
        <p:spPr/>
        <p:txBody>
          <a:bodyPr/>
          <a:lstStyle/>
          <a:p>
            <a:r>
              <a:rPr lang="en-US" dirty="0"/>
              <a:t>Philips’ </a:t>
            </a:r>
            <a:r>
              <a:rPr lang="en-US" dirty="0" err="1"/>
              <a:t>IntelliSpace</a:t>
            </a:r>
            <a:r>
              <a:rPr lang="en-US" dirty="0"/>
              <a:t> Cognition</a:t>
            </a:r>
          </a:p>
        </p:txBody>
      </p:sp>
      <p:sp>
        <p:nvSpPr>
          <p:cNvPr id="3" name="Content Placeholder 2">
            <a:extLst>
              <a:ext uri="{FF2B5EF4-FFF2-40B4-BE49-F238E27FC236}">
                <a16:creationId xmlns:a16="http://schemas.microsoft.com/office/drawing/2014/main" id="{F7D1C256-CDBE-854E-8418-6FC6BB348814}"/>
              </a:ext>
            </a:extLst>
          </p:cNvPr>
          <p:cNvSpPr>
            <a:spLocks noGrp="1"/>
          </p:cNvSpPr>
          <p:nvPr>
            <p:ph idx="1"/>
          </p:nvPr>
        </p:nvSpPr>
        <p:spPr/>
        <p:txBody>
          <a:bodyPr>
            <a:normAutofit lnSpcReduction="10000"/>
          </a:bodyPr>
          <a:lstStyle/>
          <a:p>
            <a:r>
              <a:rPr lang="en-US" dirty="0" err="1"/>
              <a:t>Approx</a:t>
            </a:r>
            <a:r>
              <a:rPr lang="en-US" dirty="0"/>
              <a:t> 15 test scores, mapping to 6 domains based on factor analysis, 30-40 min</a:t>
            </a:r>
          </a:p>
          <a:p>
            <a:r>
              <a:rPr lang="en-US" dirty="0"/>
              <a:t>FDA Q1 2020 882.1470</a:t>
            </a:r>
          </a:p>
          <a:p>
            <a:r>
              <a:rPr lang="en-US" dirty="0"/>
              <a:t>Clinician office iPad, supervised tech, </a:t>
            </a:r>
            <a:r>
              <a:rPr lang="en-US" dirty="0" err="1"/>
              <a:t>interp</a:t>
            </a:r>
            <a:r>
              <a:rPr lang="en-US" dirty="0"/>
              <a:t> by licensed clinician, focus on neurologist/</a:t>
            </a:r>
            <a:r>
              <a:rPr lang="en-US" dirty="0" err="1"/>
              <a:t>neuropsych</a:t>
            </a:r>
            <a:endParaRPr lang="en-US" dirty="0"/>
          </a:p>
          <a:p>
            <a:r>
              <a:rPr lang="en-US" dirty="0"/>
              <a:t>Validation and norming ongoing; PI James </a:t>
            </a:r>
            <a:r>
              <a:rPr lang="en-US" dirty="0" err="1"/>
              <a:t>Holdnack</a:t>
            </a:r>
            <a:endParaRPr lang="en-US" dirty="0"/>
          </a:p>
          <a:p>
            <a:r>
              <a:rPr lang="en-US" dirty="0"/>
              <a:t>Sample size: 300</a:t>
            </a:r>
          </a:p>
          <a:p>
            <a:r>
              <a:rPr lang="en-US" dirty="0"/>
              <a:t>All tests are digital variants of paper tests; validation compares digital to paper in norm group (Clock, ROCFT, TMT, Cancellation…)</a:t>
            </a:r>
          </a:p>
          <a:p>
            <a:r>
              <a:rPr lang="en-US" dirty="0"/>
              <a:t>Integration of neuroimaging and EEG will be offered</a:t>
            </a:r>
          </a:p>
          <a:p>
            <a:endParaRPr lang="en-US" dirty="0"/>
          </a:p>
        </p:txBody>
      </p:sp>
    </p:spTree>
    <p:extLst>
      <p:ext uri="{BB962C8B-B14F-4D97-AF65-F5344CB8AC3E}">
        <p14:creationId xmlns:p14="http://schemas.microsoft.com/office/powerpoint/2010/main" val="360219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BB15-E3A0-6146-A188-0E5E55FF98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D596E24-7166-8343-92C0-6112F93ED0EC}"/>
              </a:ext>
            </a:extLst>
          </p:cNvPr>
          <p:cNvSpPr>
            <a:spLocks noGrp="1"/>
          </p:cNvSpPr>
          <p:nvPr>
            <p:ph idx="1"/>
          </p:nvPr>
        </p:nvSpPr>
        <p:spPr/>
        <p:txBody>
          <a:bodyPr>
            <a:normAutofit lnSpcReduction="10000"/>
          </a:bodyPr>
          <a:lstStyle/>
          <a:p>
            <a:r>
              <a:rPr lang="en-US" dirty="0"/>
              <a:t>Market is large</a:t>
            </a:r>
          </a:p>
          <a:p>
            <a:r>
              <a:rPr lang="en-US" dirty="0"/>
              <a:t>Vendors entering marketplace, most to clinician’s office</a:t>
            </a:r>
          </a:p>
          <a:p>
            <a:r>
              <a:rPr lang="en-US" dirty="0"/>
              <a:t>Distinction between ‘screening’ and ‘assessment’ not clear</a:t>
            </a:r>
          </a:p>
          <a:p>
            <a:r>
              <a:rPr lang="en-US" dirty="0"/>
              <a:t>Training variable</a:t>
            </a:r>
          </a:p>
          <a:p>
            <a:r>
              <a:rPr lang="en-US" dirty="0"/>
              <a:t>Theoretical and practical models for tests variable</a:t>
            </a:r>
          </a:p>
          <a:p>
            <a:r>
              <a:rPr lang="en-US" dirty="0"/>
              <a:t>Normative studies variable</a:t>
            </a:r>
          </a:p>
          <a:p>
            <a:r>
              <a:rPr lang="en-US" dirty="0"/>
              <a:t>Psychometric studies variable but generally limited</a:t>
            </a:r>
          </a:p>
          <a:p>
            <a:r>
              <a:rPr lang="en-US" dirty="0"/>
              <a:t>Validation studies variable but generally limited</a:t>
            </a:r>
          </a:p>
          <a:p>
            <a:r>
              <a:rPr lang="en-US" dirty="0"/>
              <a:t>Next? Set standards – follow-up on AACN/NAN position paper?</a:t>
            </a:r>
          </a:p>
          <a:p>
            <a:endParaRPr lang="en-US" dirty="0"/>
          </a:p>
          <a:p>
            <a:endParaRPr lang="en-US" dirty="0"/>
          </a:p>
        </p:txBody>
      </p:sp>
    </p:spTree>
    <p:extLst>
      <p:ext uri="{BB962C8B-B14F-4D97-AF65-F5344CB8AC3E}">
        <p14:creationId xmlns:p14="http://schemas.microsoft.com/office/powerpoint/2010/main" val="363918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058863"/>
            <a:ext cx="5603875" cy="519112"/>
          </a:xfrm>
        </p:spPr>
        <p:txBody>
          <a:bodyPr>
            <a:normAutofit fontScale="90000"/>
          </a:bodyPr>
          <a:lstStyle/>
          <a:p>
            <a:pPr algn="l"/>
            <a:r>
              <a:rPr lang="en-US" dirty="0"/>
              <a:t>Many thanks!</a:t>
            </a:r>
          </a:p>
        </p:txBody>
      </p:sp>
      <p:sp>
        <p:nvSpPr>
          <p:cNvPr id="3" name="Subtitle 2"/>
          <p:cNvSpPr>
            <a:spLocks noGrp="1"/>
          </p:cNvSpPr>
          <p:nvPr>
            <p:ph type="subTitle" idx="4294967295"/>
          </p:nvPr>
        </p:nvSpPr>
        <p:spPr>
          <a:xfrm>
            <a:off x="0" y="5403850"/>
            <a:ext cx="4678363" cy="631825"/>
          </a:xfrm>
        </p:spPr>
        <p:txBody>
          <a:bodyPr>
            <a:normAutofit/>
          </a:bodyPr>
          <a:lstStyle/>
          <a:p>
            <a:pPr marL="0" indent="0">
              <a:buNone/>
            </a:pPr>
            <a:r>
              <a:rPr lang="en-US" dirty="0">
                <a:hlinkClick r:id="rId3"/>
              </a:rPr>
              <a:t>rbilder@mednet.ucla.edu</a:t>
            </a:r>
            <a:endParaRPr lang="en-US" dirty="0"/>
          </a:p>
          <a:p>
            <a:pPr marL="0" indent="0">
              <a:buNone/>
            </a:pPr>
            <a:endParaRPr lang="en-US" dirty="0"/>
          </a:p>
          <a:p>
            <a:pPr algn="l"/>
            <a:endParaRPr lang="en-US" dirty="0"/>
          </a:p>
        </p:txBody>
      </p:sp>
      <p:sp>
        <p:nvSpPr>
          <p:cNvPr id="5" name="TextBox 4"/>
          <p:cNvSpPr txBox="1"/>
          <p:nvPr/>
        </p:nvSpPr>
        <p:spPr>
          <a:xfrm>
            <a:off x="914399" y="5858350"/>
            <a:ext cx="5310680" cy="830997"/>
          </a:xfrm>
          <a:prstGeom prst="rect">
            <a:avLst/>
          </a:prstGeom>
          <a:noFill/>
        </p:spPr>
        <p:txBody>
          <a:bodyPr wrap="square" rtlCol="0">
            <a:spAutoFit/>
          </a:bodyPr>
          <a:lstStyle/>
          <a:p>
            <a:r>
              <a:rPr lang="en-US" sz="2400" dirty="0">
                <a:solidFill>
                  <a:srgbClr val="000000"/>
                </a:solidFill>
                <a:hlinkClick r:id="rId4"/>
              </a:rPr>
              <a:t>http://www.semel.ucla.edu/creativity</a:t>
            </a:r>
            <a:endParaRPr lang="en-US" sz="2400" dirty="0">
              <a:solidFill>
                <a:srgbClr val="000000"/>
              </a:solidFill>
            </a:endParaRPr>
          </a:p>
          <a:p>
            <a:r>
              <a:rPr lang="en-US" sz="2400" dirty="0">
                <a:solidFill>
                  <a:srgbClr val="000000"/>
                </a:solidFill>
                <a:hlinkClick r:id="rId5"/>
              </a:rPr>
              <a:t>http://healthy.ucla.edu</a:t>
            </a:r>
            <a:endParaRPr lang="en-US" sz="2400" dirty="0">
              <a:solidFill>
                <a:srgbClr val="000000"/>
              </a:solidFill>
            </a:endParaRPr>
          </a:p>
        </p:txBody>
      </p:sp>
      <p:pic>
        <p:nvPicPr>
          <p:cNvPr id="1027" name="Picture 3"/>
          <p:cNvPicPr>
            <a:picLocks noChangeAspect="1" noChangeArrowheads="1"/>
          </p:cNvPicPr>
          <p:nvPr/>
        </p:nvPicPr>
        <p:blipFill>
          <a:blip r:embed="rId6" cstate="print"/>
          <a:srcRect/>
          <a:stretch>
            <a:fillRect/>
          </a:stretch>
        </p:blipFill>
        <p:spPr bwMode="auto">
          <a:xfrm>
            <a:off x="914399" y="160930"/>
            <a:ext cx="4973728" cy="670113"/>
          </a:xfrm>
          <a:prstGeom prst="rect">
            <a:avLst/>
          </a:prstGeom>
          <a:noFill/>
          <a:ln w="9525">
            <a:noFill/>
            <a:miter lim="800000"/>
            <a:headEnd/>
            <a:tailEnd/>
          </a:ln>
        </p:spPr>
      </p:pic>
      <p:pic>
        <p:nvPicPr>
          <p:cNvPr id="7" name="Picture 6"/>
          <p:cNvPicPr>
            <a:picLocks noChangeAspect="1"/>
          </p:cNvPicPr>
          <p:nvPr/>
        </p:nvPicPr>
        <p:blipFill>
          <a:blip r:embed="rId7"/>
          <a:stretch>
            <a:fillRect/>
          </a:stretch>
        </p:blipFill>
        <p:spPr>
          <a:xfrm>
            <a:off x="9880867" y="3314268"/>
            <a:ext cx="1964704" cy="1220185"/>
          </a:xfrm>
          <a:prstGeom prst="rect">
            <a:avLst/>
          </a:prstGeom>
        </p:spPr>
      </p:pic>
      <p:pic>
        <p:nvPicPr>
          <p:cNvPr id="8" name="Picture 7"/>
          <p:cNvPicPr>
            <a:picLocks noChangeAspect="1"/>
          </p:cNvPicPr>
          <p:nvPr/>
        </p:nvPicPr>
        <p:blipFill>
          <a:blip r:embed="rId8"/>
          <a:stretch>
            <a:fillRect/>
          </a:stretch>
        </p:blipFill>
        <p:spPr>
          <a:xfrm>
            <a:off x="9880867" y="1058259"/>
            <a:ext cx="1971272" cy="1971272"/>
          </a:xfrm>
          <a:prstGeom prst="rect">
            <a:avLst/>
          </a:prstGeom>
        </p:spPr>
      </p:pic>
      <p:pic>
        <p:nvPicPr>
          <p:cNvPr id="4" name="Picture 3" descr="MET Sharks.jpg.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0869" y="4750216"/>
            <a:ext cx="1971271" cy="1480395"/>
          </a:xfrm>
          <a:prstGeom prst="rect">
            <a:avLst/>
          </a:prstGeom>
        </p:spPr>
      </p:pic>
      <p:sp>
        <p:nvSpPr>
          <p:cNvPr id="6" name="TextBox 5">
            <a:extLst>
              <a:ext uri="{FF2B5EF4-FFF2-40B4-BE49-F238E27FC236}">
                <a16:creationId xmlns:a16="http://schemas.microsoft.com/office/drawing/2014/main" id="{F4B1F91E-2226-E54E-89AA-DDD5C46ED3A1}"/>
              </a:ext>
            </a:extLst>
          </p:cNvPr>
          <p:cNvSpPr txBox="1"/>
          <p:nvPr/>
        </p:nvSpPr>
        <p:spPr>
          <a:xfrm>
            <a:off x="914399" y="1842087"/>
            <a:ext cx="8181976" cy="3416320"/>
          </a:xfrm>
          <a:prstGeom prst="rect">
            <a:avLst/>
          </a:prstGeom>
          <a:noFill/>
        </p:spPr>
        <p:txBody>
          <a:bodyPr wrap="square" rtlCol="0">
            <a:spAutoFit/>
          </a:bodyPr>
          <a:lstStyle/>
          <a:p>
            <a:r>
              <a:rPr lang="en-US" dirty="0"/>
              <a:t>Consortium for Neuropsychiatric </a:t>
            </a:r>
            <a:r>
              <a:rPr lang="en-US" dirty="0" err="1"/>
              <a:t>Phenomics</a:t>
            </a:r>
            <a:r>
              <a:rPr lang="en-US" dirty="0"/>
              <a:t> (52 investigators); Investigators in current </a:t>
            </a:r>
            <a:r>
              <a:rPr lang="en-US" dirty="0" err="1"/>
              <a:t>RDoC</a:t>
            </a:r>
            <a:r>
              <a:rPr lang="en-US" dirty="0"/>
              <a:t> projects, and Whole Genome Sequencing in Psychiatric Disorders (WGSPD; </a:t>
            </a:r>
            <a:r>
              <a:rPr lang="en-US" dirty="0" err="1"/>
              <a:t>Freimer</a:t>
            </a:r>
            <a:r>
              <a:rPr lang="en-US" dirty="0"/>
              <a:t> et al.). Special thanks to Steve </a:t>
            </a:r>
            <a:r>
              <a:rPr lang="en-US" dirty="0" err="1"/>
              <a:t>Reise</a:t>
            </a:r>
            <a:r>
              <a:rPr lang="en-US" dirty="0"/>
              <a:t>, Catherine Sugar, Gerhard </a:t>
            </a:r>
            <a:r>
              <a:rPr lang="en-US" dirty="0" err="1"/>
              <a:t>Helleman</a:t>
            </a:r>
            <a:r>
              <a:rPr lang="en-US" dirty="0"/>
              <a:t>, Ariana Anderson, and Max </a:t>
            </a:r>
            <a:r>
              <a:rPr lang="en-US" dirty="0" err="1"/>
              <a:t>Mansolf</a:t>
            </a:r>
            <a:r>
              <a:rPr lang="en-US" dirty="0"/>
              <a:t> for measurement issues, and to the NNN PIs: Rus Bauer, Dan </a:t>
            </a:r>
            <a:r>
              <a:rPr lang="en-US" dirty="0" err="1"/>
              <a:t>Drane</a:t>
            </a:r>
            <a:r>
              <a:rPr lang="en-US" dirty="0"/>
              <a:t>, David Loring, Lauren </a:t>
            </a:r>
            <a:r>
              <a:rPr lang="en-US" dirty="0" err="1"/>
              <a:t>Umfleet</a:t>
            </a:r>
            <a:r>
              <a:rPr lang="en-US" dirty="0"/>
              <a:t>, and Dustin Wahlstrom.</a:t>
            </a:r>
          </a:p>
          <a:p>
            <a:endParaRPr lang="en-US" dirty="0"/>
          </a:p>
          <a:p>
            <a:r>
              <a:rPr lang="en-US" dirty="0"/>
              <a:t>Supported by NIH Grants: (CNP) UL1-DE019580, RL1MH083268, RL1MH083269, RL1DA024853, RL1MH083270, RL1LM009833, PL1MH083271, and PL1NS062410; (Cognitive Atlas) RO1NS061771; (Multilevel WM/</a:t>
            </a:r>
            <a:r>
              <a:rPr lang="en-US" dirty="0" err="1"/>
              <a:t>RDoC</a:t>
            </a:r>
            <a:r>
              <a:rPr lang="en-US" dirty="0"/>
              <a:t>) R01MH101478; (Modeling/</a:t>
            </a:r>
            <a:r>
              <a:rPr lang="en-US" dirty="0" err="1"/>
              <a:t>RDoC</a:t>
            </a:r>
            <a:r>
              <a:rPr lang="en-US" dirty="0"/>
              <a:t>) R03MH106922; (WGSPD) U01 MH105578; R01MH (NATIONAL NEUROPSYCHLOGY NETWORK).</a:t>
            </a:r>
          </a:p>
          <a:p>
            <a:endParaRPr lang="en-US" dirty="0"/>
          </a:p>
        </p:txBody>
      </p:sp>
    </p:spTree>
    <p:extLst>
      <p:ext uri="{BB962C8B-B14F-4D97-AF65-F5344CB8AC3E}">
        <p14:creationId xmlns:p14="http://schemas.microsoft.com/office/powerpoint/2010/main" val="174699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889C-6350-C947-A7CC-289231ACA27A}"/>
              </a:ext>
            </a:extLst>
          </p:cNvPr>
          <p:cNvSpPr>
            <a:spLocks noGrp="1"/>
          </p:cNvSpPr>
          <p:nvPr>
            <p:ph type="title"/>
          </p:nvPr>
        </p:nvSpPr>
        <p:spPr>
          <a:xfrm>
            <a:off x="679266" y="104504"/>
            <a:ext cx="10515600" cy="1325563"/>
          </a:xfrm>
        </p:spPr>
        <p:txBody>
          <a:bodyPr/>
          <a:lstStyle/>
          <a:p>
            <a:pPr algn="ctr"/>
            <a:r>
              <a:rPr lang="en-US" dirty="0"/>
              <a:t>Please write or call!</a:t>
            </a:r>
          </a:p>
        </p:txBody>
      </p:sp>
      <p:sp>
        <p:nvSpPr>
          <p:cNvPr id="3" name="Content Placeholder 2">
            <a:extLst>
              <a:ext uri="{FF2B5EF4-FFF2-40B4-BE49-F238E27FC236}">
                <a16:creationId xmlns:a16="http://schemas.microsoft.com/office/drawing/2014/main" id="{C0F72747-0231-E740-BBDB-506CF9CC56A9}"/>
              </a:ext>
            </a:extLst>
          </p:cNvPr>
          <p:cNvSpPr>
            <a:spLocks noGrp="1"/>
          </p:cNvSpPr>
          <p:nvPr>
            <p:ph sz="half" idx="1"/>
          </p:nvPr>
        </p:nvSpPr>
        <p:spPr>
          <a:xfrm>
            <a:off x="613293" y="1577390"/>
            <a:ext cx="4912296" cy="4463869"/>
          </a:xfrm>
        </p:spPr>
        <p:txBody>
          <a:bodyPr>
            <a:noAutofit/>
          </a:bodyPr>
          <a:lstStyle/>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William B. Barr, PhD, ABPP-CN</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NYU-Langone Comprehensive Epilepsy Center</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223 East 34th Street</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New York, NY 10016</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646-558-0809</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u="sng" dirty="0">
                <a:solidFill>
                  <a:srgbClr val="0000FF"/>
                </a:solidFill>
                <a:latin typeface="Calibri" panose="020F0502020204030204" pitchFamily="34" charset="0"/>
                <a:ea typeface="Times New Roman" panose="02020603050405020304" pitchFamily="18" charset="0"/>
                <a:hlinkClick r:id="rId2"/>
              </a:rPr>
              <a:t>william.barr@nyulangone.org</a:t>
            </a:r>
            <a:endParaRPr lang="en-US" sz="2200" dirty="0">
              <a:latin typeface="Times New Roman" panose="02020603050405020304" pitchFamily="18" charset="0"/>
              <a:ea typeface="Times New Roman" panose="02020603050405020304" pitchFamily="18" charset="0"/>
            </a:endParaRPr>
          </a:p>
          <a:p>
            <a:pPr marL="0" indent="0">
              <a:buNone/>
            </a:pPr>
            <a:r>
              <a:rPr lang="en-US" sz="2200" dirty="0">
                <a:solidFill>
                  <a:srgbClr val="000000"/>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Robert M. </a:t>
            </a:r>
            <a:r>
              <a:rPr lang="en-US" sz="2200" b="1" dirty="0" err="1">
                <a:solidFill>
                  <a:srgbClr val="000000"/>
                </a:solidFill>
                <a:latin typeface="Calibri" panose="020F0502020204030204" pitchFamily="34" charset="0"/>
                <a:ea typeface="Times New Roman" panose="02020603050405020304" pitchFamily="18" charset="0"/>
              </a:rPr>
              <a:t>Bilder</a:t>
            </a:r>
            <a:r>
              <a:rPr lang="en-US" sz="2200" b="1" dirty="0">
                <a:solidFill>
                  <a:srgbClr val="000000"/>
                </a:solidFill>
                <a:latin typeface="Calibri" panose="020F0502020204030204" pitchFamily="34" charset="0"/>
                <a:ea typeface="Times New Roman" panose="02020603050405020304" pitchFamily="18" charset="0"/>
              </a:rPr>
              <a:t>, PhD, ABPP-CN</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UCLA </a:t>
            </a:r>
            <a:r>
              <a:rPr lang="en-US" sz="2200" dirty="0" err="1">
                <a:solidFill>
                  <a:srgbClr val="000000"/>
                </a:solidFill>
                <a:latin typeface="Calibri" panose="020F0502020204030204" pitchFamily="34" charset="0"/>
                <a:ea typeface="Times New Roman" panose="02020603050405020304" pitchFamily="18" charset="0"/>
              </a:rPr>
              <a:t>Semel</a:t>
            </a:r>
            <a:r>
              <a:rPr lang="en-US" sz="2200" dirty="0">
                <a:solidFill>
                  <a:srgbClr val="000000"/>
                </a:solidFill>
                <a:latin typeface="Calibri" panose="020F0502020204030204" pitchFamily="34" charset="0"/>
                <a:ea typeface="Times New Roman" panose="02020603050405020304" pitchFamily="18" charset="0"/>
              </a:rPr>
              <a:t> Institute for Neuroscience &amp; Human Behavior</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740 Westwood Plaza</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Los Angeles, CA 90024</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310-825-9474</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u="sng" dirty="0">
                <a:solidFill>
                  <a:srgbClr val="000000"/>
                </a:solidFill>
                <a:latin typeface="Calibri" panose="020F0502020204030204" pitchFamily="34" charset="0"/>
                <a:ea typeface="Times New Roman" panose="02020603050405020304" pitchFamily="18" charset="0"/>
                <a:hlinkClick r:id="rId3"/>
              </a:rPr>
              <a:t>rbilder@mednet.ucla.edu</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 </a:t>
            </a:r>
            <a:r>
              <a:rPr lang="en-US" sz="2200" b="1" dirty="0">
                <a:solidFill>
                  <a:srgbClr val="000000"/>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0" indent="0">
              <a:buNone/>
            </a:pPr>
            <a:r>
              <a:rPr lang="en-US" sz="2200" dirty="0">
                <a:latin typeface="Times New Roman" panose="02020603050405020304" pitchFamily="18" charset="0"/>
                <a:ea typeface="Times New Roman" panose="02020603050405020304" pitchFamily="18" charset="0"/>
              </a:rPr>
              <a:t> </a:t>
            </a:r>
          </a:p>
          <a:p>
            <a:pPr marL="0" indent="0">
              <a:buNone/>
            </a:pPr>
            <a:endParaRPr lang="en-US" sz="2200" dirty="0"/>
          </a:p>
        </p:txBody>
      </p:sp>
      <p:sp>
        <p:nvSpPr>
          <p:cNvPr id="6" name="Content Placeholder 5">
            <a:extLst>
              <a:ext uri="{FF2B5EF4-FFF2-40B4-BE49-F238E27FC236}">
                <a16:creationId xmlns:a16="http://schemas.microsoft.com/office/drawing/2014/main" id="{D6184F13-B278-2D42-B1E3-8D7929582BC6}"/>
              </a:ext>
            </a:extLst>
          </p:cNvPr>
          <p:cNvSpPr>
            <a:spLocks noGrp="1"/>
          </p:cNvSpPr>
          <p:nvPr>
            <p:ph sz="half" idx="2"/>
          </p:nvPr>
        </p:nvSpPr>
        <p:spPr>
          <a:xfrm>
            <a:off x="6561912" y="1577390"/>
            <a:ext cx="5181600" cy="4353198"/>
          </a:xfrm>
        </p:spPr>
        <p:txBody>
          <a:bodyPr>
            <a:noAutofit/>
          </a:bodyPr>
          <a:lstStyle/>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Justin B. Miller, PhD, ABPP-CN</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Cleveland Clinic Lou </a:t>
            </a:r>
            <a:r>
              <a:rPr lang="en-US" sz="2200" dirty="0" err="1">
                <a:solidFill>
                  <a:srgbClr val="000000"/>
                </a:solidFill>
                <a:latin typeface="Calibri" panose="020F0502020204030204" pitchFamily="34" charset="0"/>
                <a:ea typeface="Times New Roman" panose="02020603050405020304" pitchFamily="18" charset="0"/>
              </a:rPr>
              <a:t>Ruvo</a:t>
            </a:r>
            <a:r>
              <a:rPr lang="en-US" sz="2200" dirty="0">
                <a:solidFill>
                  <a:srgbClr val="000000"/>
                </a:solidFill>
                <a:latin typeface="Calibri" panose="020F0502020204030204" pitchFamily="34" charset="0"/>
                <a:ea typeface="Times New Roman" panose="02020603050405020304" pitchFamily="18" charset="0"/>
              </a:rPr>
              <a:t> Center for Brain Health</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888 W. Bonneville Ave.</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Las Vegas, NV 89106</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702-701-7896</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u="sng" dirty="0">
                <a:solidFill>
                  <a:srgbClr val="0000FF"/>
                </a:solidFill>
                <a:latin typeface="-webkit-standard"/>
                <a:ea typeface="Times New Roman" panose="02020603050405020304" pitchFamily="18" charset="0"/>
                <a:hlinkClick r:id="rId4"/>
              </a:rPr>
              <a:t>millerj4@ccf.org</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0" indent="0">
              <a:spcBef>
                <a:spcPts val="0"/>
              </a:spcBef>
              <a:buNone/>
            </a:pPr>
            <a:r>
              <a:rPr lang="en-US" sz="2200" b="1" dirty="0">
                <a:solidFill>
                  <a:srgbClr val="000000"/>
                </a:solidFill>
                <a:latin typeface="Calibri" panose="020F0502020204030204" pitchFamily="34" charset="0"/>
                <a:ea typeface="Times New Roman" panose="02020603050405020304" pitchFamily="18" charset="0"/>
              </a:rPr>
              <a:t>Travis </a:t>
            </a:r>
            <a:r>
              <a:rPr lang="en-US" sz="2200" b="1" dirty="0" err="1">
                <a:solidFill>
                  <a:srgbClr val="000000"/>
                </a:solidFill>
                <a:latin typeface="Calibri" panose="020F0502020204030204" pitchFamily="34" charset="0"/>
                <a:ea typeface="Times New Roman" panose="02020603050405020304" pitchFamily="18" charset="0"/>
              </a:rPr>
              <a:t>Millman</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Strategic Advisor</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Digital Cognitive Diagnostics</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Philips HealthWorks</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2 Canal Park, 3rd Floor</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Cambridge, MA 02141</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dirty="0">
                <a:solidFill>
                  <a:srgbClr val="000000"/>
                </a:solidFill>
                <a:latin typeface="Calibri" panose="020F0502020204030204" pitchFamily="34" charset="0"/>
                <a:ea typeface="Times New Roman" panose="02020603050405020304" pitchFamily="18" charset="0"/>
              </a:rPr>
              <a:t>(917) 496-3663 </a:t>
            </a:r>
            <a:endParaRPr lang="en-US" sz="2200" dirty="0">
              <a:latin typeface="Times New Roman" panose="02020603050405020304" pitchFamily="18" charset="0"/>
              <a:ea typeface="Times New Roman" panose="02020603050405020304" pitchFamily="18" charset="0"/>
            </a:endParaRPr>
          </a:p>
          <a:p>
            <a:pPr marL="457200" lvl="1" indent="0">
              <a:spcBef>
                <a:spcPts val="0"/>
              </a:spcBef>
              <a:buNone/>
            </a:pPr>
            <a:r>
              <a:rPr lang="en-US" sz="2200" u="sng" dirty="0">
                <a:solidFill>
                  <a:srgbClr val="0000FF"/>
                </a:solidFill>
                <a:latin typeface="Calibri" panose="020F0502020204030204" pitchFamily="34" charset="0"/>
                <a:ea typeface="Times New Roman" panose="02020603050405020304" pitchFamily="18" charset="0"/>
                <a:hlinkClick r:id="rId5"/>
              </a:rPr>
              <a:t>travis.millman@philips.com</a:t>
            </a:r>
            <a:endParaRPr lang="en-US" sz="2200" dirty="0">
              <a:latin typeface="Times New Roman" panose="02020603050405020304" pitchFamily="18" charset="0"/>
              <a:ea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77419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581D8-A499-2647-9DB0-07CEAC8905B4}"/>
              </a:ext>
            </a:extLst>
          </p:cNvPr>
          <p:cNvSpPr>
            <a:spLocks noGrp="1"/>
          </p:cNvSpPr>
          <p:nvPr>
            <p:ph type="title"/>
          </p:nvPr>
        </p:nvSpPr>
        <p:spPr/>
        <p:txBody>
          <a:bodyPr/>
          <a:lstStyle/>
          <a:p>
            <a:r>
              <a:rPr lang="en-US" dirty="0"/>
              <a:t>Supplementary Material</a:t>
            </a:r>
          </a:p>
        </p:txBody>
      </p:sp>
    </p:spTree>
    <p:extLst>
      <p:ext uri="{BB962C8B-B14F-4D97-AF65-F5344CB8AC3E}">
        <p14:creationId xmlns:p14="http://schemas.microsoft.com/office/powerpoint/2010/main" val="259556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0C22AA-FB28-334B-84E5-F28EF9428B06}"/>
              </a:ext>
            </a:extLst>
          </p:cNvPr>
          <p:cNvSpPr>
            <a:spLocks noGrp="1"/>
          </p:cNvSpPr>
          <p:nvPr>
            <p:ph idx="1"/>
          </p:nvPr>
        </p:nvSpPr>
        <p:spPr>
          <a:xfrm>
            <a:off x="869950" y="3447714"/>
            <a:ext cx="10515600" cy="2849563"/>
          </a:xfrm>
        </p:spPr>
        <p:txBody>
          <a:bodyPr/>
          <a:lstStyle/>
          <a:p>
            <a:pPr marL="0" indent="0" algn="just">
              <a:buNone/>
            </a:pPr>
            <a:r>
              <a:rPr lang="en-US" dirty="0"/>
              <a:t>“The Wechsler Adult Intelligence Scales, followed by the Wechsler Memory Scales, Trail Making Test, California Verbal Learning Test, and Wechsler Intelligence Scale for Children, were the most commonly used tests. These top five responses were identical and in the same order as those from 10 years ago” (page 206)</a:t>
            </a:r>
          </a:p>
        </p:txBody>
      </p:sp>
      <p:sp>
        <p:nvSpPr>
          <p:cNvPr id="4" name="Rectangle 3">
            <a:extLst>
              <a:ext uri="{FF2B5EF4-FFF2-40B4-BE49-F238E27FC236}">
                <a16:creationId xmlns:a16="http://schemas.microsoft.com/office/drawing/2014/main" id="{10501762-5400-0B4E-BBA5-DE7D75688E7F}"/>
              </a:ext>
            </a:extLst>
          </p:cNvPr>
          <p:cNvSpPr/>
          <p:nvPr/>
        </p:nvSpPr>
        <p:spPr>
          <a:xfrm>
            <a:off x="869950" y="6168941"/>
            <a:ext cx="8339334" cy="480131"/>
          </a:xfrm>
          <a:prstGeom prst="rect">
            <a:avLst/>
          </a:prstGeom>
        </p:spPr>
        <p:txBody>
          <a:bodyPr wrap="none">
            <a:spAutoFit/>
          </a:bodyPr>
          <a:lstStyle/>
          <a:p>
            <a:pPr algn="just">
              <a:lnSpc>
                <a:spcPct val="90000"/>
              </a:lnSpc>
              <a:spcBef>
                <a:spcPts val="1000"/>
              </a:spcBef>
            </a:pPr>
            <a:r>
              <a:rPr lang="en-US" sz="2800" dirty="0"/>
              <a:t>Archives of Clinical Neuropsychology 31 (2016) 206–230</a:t>
            </a:r>
          </a:p>
        </p:txBody>
      </p:sp>
      <p:pic>
        <p:nvPicPr>
          <p:cNvPr id="5" name="Picture 4">
            <a:extLst>
              <a:ext uri="{FF2B5EF4-FFF2-40B4-BE49-F238E27FC236}">
                <a16:creationId xmlns:a16="http://schemas.microsoft.com/office/drawing/2014/main" id="{1819DD8E-559F-5D40-8D23-E89CAB86314B}"/>
              </a:ext>
            </a:extLst>
          </p:cNvPr>
          <p:cNvPicPr>
            <a:picLocks noChangeAspect="1"/>
          </p:cNvPicPr>
          <p:nvPr/>
        </p:nvPicPr>
        <p:blipFill>
          <a:blip r:embed="rId2"/>
          <a:stretch>
            <a:fillRect/>
          </a:stretch>
        </p:blipFill>
        <p:spPr>
          <a:xfrm>
            <a:off x="838200" y="438150"/>
            <a:ext cx="10579100" cy="2451100"/>
          </a:xfrm>
          <a:prstGeom prst="rect">
            <a:avLst/>
          </a:prstGeom>
        </p:spPr>
      </p:pic>
    </p:spTree>
    <p:extLst>
      <p:ext uri="{BB962C8B-B14F-4D97-AF65-F5344CB8AC3E}">
        <p14:creationId xmlns:p14="http://schemas.microsoft.com/office/powerpoint/2010/main" val="172744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5A2E51-3857-214F-B951-4F40277E194C}"/>
              </a:ext>
            </a:extLst>
          </p:cNvPr>
          <p:cNvSpPr/>
          <p:nvPr/>
        </p:nvSpPr>
        <p:spPr>
          <a:xfrm>
            <a:off x="266700" y="277837"/>
            <a:ext cx="11620500" cy="6565900"/>
          </a:xfrm>
          <a:prstGeom prst="rect">
            <a:avLst/>
          </a:prstGeom>
        </p:spPr>
        <p:txBody>
          <a:bodyPr wrap="square">
            <a:spAutoFit/>
          </a:bodyPr>
          <a:lstStyle/>
          <a:p>
            <a:pPr>
              <a:spcBef>
                <a:spcPts val="1000"/>
              </a:spcBef>
              <a:spcAft>
                <a:spcPts val="500"/>
              </a:spcAft>
            </a:pPr>
            <a:r>
              <a:rPr lang="en-US" sz="3200" b="1" i="0" dirty="0">
                <a:solidFill>
                  <a:srgbClr val="000000"/>
                </a:solidFill>
                <a:effectLst/>
                <a:latin typeface="Open Sans"/>
              </a:rPr>
              <a:t>§882.1470   Computerized cognitive assessment aid.</a:t>
            </a:r>
          </a:p>
          <a:p>
            <a:pPr>
              <a:spcBef>
                <a:spcPts val="1000"/>
              </a:spcBef>
              <a:spcAft>
                <a:spcPts val="500"/>
              </a:spcAft>
            </a:pPr>
            <a:endParaRPr lang="en-US" sz="3200" b="1" dirty="0">
              <a:solidFill>
                <a:srgbClr val="000000"/>
              </a:solidFill>
              <a:latin typeface="Open Sans"/>
            </a:endParaRPr>
          </a:p>
          <a:p>
            <a:r>
              <a:rPr lang="en-US" sz="3200" b="0" i="0" dirty="0">
                <a:solidFill>
                  <a:srgbClr val="000000"/>
                </a:solidFill>
                <a:effectLst/>
                <a:latin typeface="Open Sans"/>
              </a:rPr>
              <a:t>(a) </a:t>
            </a:r>
            <a:r>
              <a:rPr lang="en-US" sz="3200" b="0" i="1" dirty="0">
                <a:solidFill>
                  <a:srgbClr val="000000"/>
                </a:solidFill>
                <a:effectLst/>
                <a:latin typeface="Open Sans"/>
              </a:rPr>
              <a:t>Identification.</a:t>
            </a:r>
            <a:r>
              <a:rPr lang="en-US" sz="3200" b="0" i="0" dirty="0">
                <a:solidFill>
                  <a:srgbClr val="000000"/>
                </a:solidFill>
                <a:effectLst/>
                <a:latin typeface="Open Sans"/>
              </a:rPr>
              <a:t> The computerized cognitive assessment aid is a prescription device that uses an individual's score(s) on a battery of cognitive tasks to provide an interpretation of the current level of cognitive function. The computerized cognitive assessment aid is used only as an assessment aid to determine level of cognitive functioning for which there exists other valid methods of cognitive assessment and does not identify the presence or absence of clinical diagnoses. The computerized cognitive assessment aid is not intended as a stand-alone or adjunctive diagnostic device.</a:t>
            </a:r>
          </a:p>
          <a:p>
            <a:r>
              <a:rPr lang="en-US" sz="3200" b="0" i="0" dirty="0">
                <a:solidFill>
                  <a:srgbClr val="000000"/>
                </a:solidFill>
                <a:effectLst/>
                <a:latin typeface="Open Sans"/>
              </a:rPr>
              <a:t>…</a:t>
            </a:r>
          </a:p>
          <a:p>
            <a:endParaRPr lang="en-US" sz="2400" b="0" i="0" dirty="0">
              <a:solidFill>
                <a:srgbClr val="000000"/>
              </a:solidFill>
              <a:effectLst/>
              <a:latin typeface="Open Sans"/>
            </a:endParaRPr>
          </a:p>
        </p:txBody>
      </p:sp>
    </p:spTree>
    <p:extLst>
      <p:ext uri="{BB962C8B-B14F-4D97-AF65-F5344CB8AC3E}">
        <p14:creationId xmlns:p14="http://schemas.microsoft.com/office/powerpoint/2010/main" val="211817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07779-FCD4-5C4C-8E77-3805E8E06256}"/>
              </a:ext>
            </a:extLst>
          </p:cNvPr>
          <p:cNvSpPr txBox="1"/>
          <p:nvPr/>
        </p:nvSpPr>
        <p:spPr>
          <a:xfrm>
            <a:off x="585789" y="0"/>
            <a:ext cx="10987087" cy="6991658"/>
          </a:xfrm>
          <a:prstGeom prst="rect">
            <a:avLst/>
          </a:prstGeom>
          <a:noFill/>
        </p:spPr>
        <p:txBody>
          <a:bodyPr wrap="square" rtlCol="0">
            <a:spAutoFit/>
          </a:bodyPr>
          <a:lstStyle/>
          <a:p>
            <a:r>
              <a:rPr lang="en-US" sz="3200" b="1" dirty="0">
                <a:solidFill>
                  <a:srgbClr val="000000"/>
                </a:solidFill>
                <a:latin typeface="Open Sans"/>
              </a:rPr>
              <a:t>§882.1470   Computerized cognitive assessment aid (</a:t>
            </a:r>
            <a:r>
              <a:rPr lang="en-US" sz="3200" b="1" dirty="0" err="1">
                <a:solidFill>
                  <a:srgbClr val="000000"/>
                </a:solidFill>
                <a:latin typeface="Open Sans"/>
              </a:rPr>
              <a:t>cont</a:t>
            </a:r>
            <a:r>
              <a:rPr lang="en-US" sz="3200" b="1" dirty="0">
                <a:solidFill>
                  <a:srgbClr val="000000"/>
                </a:solidFill>
                <a:latin typeface="Open Sans"/>
              </a:rPr>
              <a:t>…)</a:t>
            </a:r>
          </a:p>
          <a:p>
            <a:endParaRPr lang="en-US" sz="2400" b="1" dirty="0">
              <a:solidFill>
                <a:srgbClr val="000000"/>
              </a:solidFill>
              <a:latin typeface="Open Sans"/>
            </a:endParaRPr>
          </a:p>
          <a:p>
            <a:r>
              <a:rPr lang="en-US" sz="2400" b="1" dirty="0">
                <a:solidFill>
                  <a:srgbClr val="000000"/>
                </a:solidFill>
                <a:latin typeface="Open Sans"/>
              </a:rPr>
              <a:t>(3) The labeling must include:</a:t>
            </a:r>
          </a:p>
          <a:p>
            <a:r>
              <a:rPr lang="en-US" sz="2400" dirty="0">
                <a:solidFill>
                  <a:srgbClr val="000000"/>
                </a:solidFill>
                <a:latin typeface="Open Sans"/>
              </a:rPr>
              <a:t>(</a:t>
            </a:r>
            <a:r>
              <a:rPr lang="en-US" sz="2400" dirty="0" err="1">
                <a:solidFill>
                  <a:srgbClr val="000000"/>
                </a:solidFill>
                <a:latin typeface="Open Sans"/>
              </a:rPr>
              <a:t>i</a:t>
            </a:r>
            <a:r>
              <a:rPr lang="en-US" sz="2400" dirty="0">
                <a:solidFill>
                  <a:srgbClr val="000000"/>
                </a:solidFill>
                <a:latin typeface="Open Sans"/>
              </a:rPr>
              <a:t>) A summary of any testing conducted to demonstrate how the device functions as an interpretation of the current level of cognitive function. The summary of testing must include the following, </a:t>
            </a:r>
            <a:r>
              <a:rPr lang="en-US" sz="2400" u="sng" dirty="0">
                <a:solidFill>
                  <a:srgbClr val="000000"/>
                </a:solidFill>
                <a:latin typeface="Open Sans"/>
              </a:rPr>
              <a:t>if available</a:t>
            </a:r>
            <a:r>
              <a:rPr lang="en-US" sz="2400" dirty="0">
                <a:solidFill>
                  <a:srgbClr val="000000"/>
                </a:solidFill>
                <a:latin typeface="Open Sans"/>
              </a:rPr>
              <a:t>: Any expected or observed adverse events and complications; any performance measurements including sensitivity, specificity, positive predictive value (PPV), and negative predictive value (NPV) per the devices intended use; a description of the repeatability of measurements; a description of how the cut-off values for categorization of measurements were determined; and a description of the construct validity of the device.</a:t>
            </a:r>
          </a:p>
          <a:p>
            <a:r>
              <a:rPr lang="en-US" sz="2400" dirty="0">
                <a:solidFill>
                  <a:srgbClr val="000000"/>
                </a:solidFill>
                <a:latin typeface="Open Sans"/>
              </a:rPr>
              <a:t>(ii) A warning that the device does not identify the presence or absence of clinical diagnoses.</a:t>
            </a:r>
          </a:p>
          <a:p>
            <a:r>
              <a:rPr lang="en-US" sz="2400" dirty="0">
                <a:solidFill>
                  <a:srgbClr val="000000"/>
                </a:solidFill>
                <a:latin typeface="Open Sans"/>
              </a:rPr>
              <a:t>(iii) A warning that the device is not a stand-alone diagnostic.</a:t>
            </a:r>
          </a:p>
          <a:p>
            <a:r>
              <a:rPr lang="en-US" sz="2400" dirty="0">
                <a:solidFill>
                  <a:srgbClr val="000000"/>
                </a:solidFill>
                <a:latin typeface="Open Sans"/>
              </a:rPr>
              <a:t>(iv) The intended use population and the intended use environment.</a:t>
            </a:r>
          </a:p>
          <a:p>
            <a:r>
              <a:rPr lang="en-US" sz="2400" dirty="0">
                <a:solidFill>
                  <a:srgbClr val="000000"/>
                </a:solidFill>
                <a:latin typeface="Open Sans"/>
              </a:rPr>
              <a:t>(v) Any instructions technicians must convey to patients regarding the administration of the test and collection of cognitive test data.</a:t>
            </a:r>
          </a:p>
          <a:p>
            <a:pPr>
              <a:spcBef>
                <a:spcPts val="1000"/>
              </a:spcBef>
            </a:pPr>
            <a:r>
              <a:rPr lang="en-US" sz="2400" dirty="0">
                <a:solidFill>
                  <a:srgbClr val="000000"/>
                </a:solidFill>
                <a:latin typeface="Open Sans"/>
              </a:rPr>
              <a:t>[80 FR 49138, Aug. 17, 2015]</a:t>
            </a:r>
            <a:endParaRPr lang="en-US" sz="2400" dirty="0"/>
          </a:p>
        </p:txBody>
      </p:sp>
    </p:spTree>
    <p:extLst>
      <p:ext uri="{BB962C8B-B14F-4D97-AF65-F5344CB8AC3E}">
        <p14:creationId xmlns:p14="http://schemas.microsoft.com/office/powerpoint/2010/main" val="157625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F2AB19-F3AA-DF4A-9CBA-625C8BEBCA27}"/>
              </a:ext>
            </a:extLst>
          </p:cNvPr>
          <p:cNvSpPr/>
          <p:nvPr/>
        </p:nvSpPr>
        <p:spPr>
          <a:xfrm>
            <a:off x="271463" y="308922"/>
            <a:ext cx="11825802" cy="6194003"/>
          </a:xfrm>
          <a:prstGeom prst="rect">
            <a:avLst/>
          </a:prstGeom>
        </p:spPr>
        <p:txBody>
          <a:bodyPr wrap="square">
            <a:spAutoFit/>
          </a:bodyPr>
          <a:lstStyle/>
          <a:p>
            <a:pPr>
              <a:spcBef>
                <a:spcPts val="1000"/>
              </a:spcBef>
              <a:spcAft>
                <a:spcPts val="500"/>
              </a:spcAft>
            </a:pPr>
            <a:r>
              <a:rPr lang="en-US" sz="2400" b="1" i="0" dirty="0">
                <a:solidFill>
                  <a:srgbClr val="000000"/>
                </a:solidFill>
                <a:effectLst/>
                <a:latin typeface="Open Sans"/>
              </a:rPr>
              <a:t>§882.1471   Computerized cognitive assessment aid for </a:t>
            </a:r>
            <a:r>
              <a:rPr lang="en-US" sz="2400" b="1" i="0" u="sng" dirty="0">
                <a:solidFill>
                  <a:srgbClr val="000000"/>
                </a:solidFill>
                <a:effectLst/>
                <a:latin typeface="Open Sans"/>
              </a:rPr>
              <a:t>concussion</a:t>
            </a:r>
            <a:r>
              <a:rPr lang="en-US" sz="2400" b="1" i="0" dirty="0">
                <a:solidFill>
                  <a:srgbClr val="000000"/>
                </a:solidFill>
                <a:effectLst/>
                <a:latin typeface="Open Sans"/>
              </a:rPr>
              <a:t>.</a:t>
            </a:r>
          </a:p>
          <a:p>
            <a:endParaRPr lang="en-US" sz="2400" b="0" i="0" dirty="0">
              <a:solidFill>
                <a:srgbClr val="000000"/>
              </a:solidFill>
              <a:effectLst/>
              <a:latin typeface="Open Sans"/>
            </a:endParaRPr>
          </a:p>
          <a:p>
            <a:r>
              <a:rPr lang="en-US" sz="2400" b="0" i="0" dirty="0">
                <a:solidFill>
                  <a:srgbClr val="000000"/>
                </a:solidFill>
                <a:effectLst/>
                <a:latin typeface="Open Sans"/>
              </a:rPr>
              <a:t>(a) </a:t>
            </a:r>
            <a:r>
              <a:rPr lang="en-US" sz="2400" b="0" i="1" dirty="0">
                <a:solidFill>
                  <a:srgbClr val="000000"/>
                </a:solidFill>
                <a:effectLst/>
                <a:latin typeface="Open Sans"/>
              </a:rPr>
              <a:t>Identification.</a:t>
            </a:r>
            <a:r>
              <a:rPr lang="en-US" sz="2400" b="0" i="0" dirty="0">
                <a:solidFill>
                  <a:srgbClr val="000000"/>
                </a:solidFill>
                <a:effectLst/>
                <a:latin typeface="Open Sans"/>
              </a:rPr>
              <a:t> …</a:t>
            </a:r>
            <a:r>
              <a:rPr lang="en-US" sz="2400" b="0" i="0" u="sng" dirty="0">
                <a:solidFill>
                  <a:srgbClr val="000000"/>
                </a:solidFill>
                <a:effectLst/>
                <a:latin typeface="Open Sans"/>
              </a:rPr>
              <a:t>in response to concussion</a:t>
            </a:r>
            <a:r>
              <a:rPr lang="en-US" sz="2400" b="0" i="0" dirty="0">
                <a:solidFill>
                  <a:srgbClr val="000000"/>
                </a:solidFill>
                <a:effectLst/>
                <a:latin typeface="Open Sans"/>
              </a:rPr>
              <a:t>. </a:t>
            </a:r>
          </a:p>
          <a:p>
            <a:r>
              <a:rPr lang="en-US" sz="2400" dirty="0">
                <a:solidFill>
                  <a:srgbClr val="000000"/>
                </a:solidFill>
                <a:latin typeface="Open Sans"/>
              </a:rPr>
              <a:t>….</a:t>
            </a:r>
          </a:p>
          <a:p>
            <a:r>
              <a:rPr lang="en-US" sz="2400" b="0" i="0" dirty="0">
                <a:solidFill>
                  <a:srgbClr val="000000"/>
                </a:solidFill>
                <a:effectLst/>
                <a:latin typeface="Open Sans"/>
              </a:rPr>
              <a:t>(ii) Evaluate device test-retest reliability of the device output.</a:t>
            </a:r>
          </a:p>
          <a:p>
            <a:r>
              <a:rPr lang="en-US" sz="2400" b="0" i="0" dirty="0">
                <a:solidFill>
                  <a:srgbClr val="000000"/>
                </a:solidFill>
                <a:effectLst/>
                <a:latin typeface="Open Sans"/>
              </a:rPr>
              <a:t>(iii) Evaluate construct validity of the device cognitive assessments.</a:t>
            </a:r>
          </a:p>
          <a:p>
            <a:r>
              <a:rPr lang="en-US" sz="2400" b="0" i="0" dirty="0">
                <a:solidFill>
                  <a:srgbClr val="000000"/>
                </a:solidFill>
                <a:effectLst/>
                <a:latin typeface="Open Sans"/>
              </a:rPr>
              <a:t>(iv) Describe the construction of the normative database, which includes the following:</a:t>
            </a:r>
          </a:p>
          <a:p>
            <a:r>
              <a:rPr lang="en-US" sz="2400" b="0" i="0" dirty="0">
                <a:solidFill>
                  <a:srgbClr val="000000"/>
                </a:solidFill>
                <a:effectLst/>
                <a:latin typeface="Open Sans"/>
              </a:rPr>
              <a:t>(A) How the clinical workup was completed to establish a “normal” population, including the establishment of inclusion and exclusion criteria.</a:t>
            </a:r>
          </a:p>
          <a:p>
            <a:r>
              <a:rPr lang="en-US" sz="2400" b="0" i="0" dirty="0">
                <a:solidFill>
                  <a:srgbClr val="000000"/>
                </a:solidFill>
                <a:effectLst/>
                <a:latin typeface="Open Sans"/>
              </a:rPr>
              <a:t>(B) Statistical methods and model assumptions used.</a:t>
            </a:r>
          </a:p>
          <a:p>
            <a:r>
              <a:rPr lang="en-US" sz="2400" b="0" i="0" dirty="0">
                <a:solidFill>
                  <a:srgbClr val="000000"/>
                </a:solidFill>
                <a:effectLst/>
                <a:latin typeface="Open Sans"/>
              </a:rPr>
              <a:t>(3) The labeling must include:</a:t>
            </a:r>
          </a:p>
          <a:p>
            <a:r>
              <a:rPr lang="en-US" sz="2400" b="0" i="0" dirty="0">
                <a:solidFill>
                  <a:srgbClr val="000000"/>
                </a:solidFill>
                <a:effectLst/>
                <a:latin typeface="Open Sans"/>
              </a:rPr>
              <a:t>(</a:t>
            </a:r>
            <a:r>
              <a:rPr lang="en-US" sz="2400" b="0" i="0" dirty="0" err="1">
                <a:solidFill>
                  <a:srgbClr val="000000"/>
                </a:solidFill>
                <a:effectLst/>
                <a:latin typeface="Open Sans"/>
              </a:rPr>
              <a:t>i</a:t>
            </a:r>
            <a:r>
              <a:rPr lang="en-US" sz="2400" b="0" i="0" dirty="0">
                <a:solidFill>
                  <a:srgbClr val="000000"/>
                </a:solidFill>
                <a:effectLst/>
                <a:latin typeface="Open Sans"/>
              </a:rPr>
              <a:t>) A summary of any clinical testing conducted to demonstrate how the device functions as an interpretation of the current level of cognitive function in a patient that has recently received an injury that causes concern about a possible concussion. The summary of testing must include the following:</a:t>
            </a:r>
          </a:p>
          <a:p>
            <a:pPr>
              <a:spcBef>
                <a:spcPts val="1000"/>
              </a:spcBef>
            </a:pPr>
            <a:r>
              <a:rPr lang="en-US" sz="2400" b="0" i="0" dirty="0">
                <a:solidFill>
                  <a:srgbClr val="000000"/>
                </a:solidFill>
                <a:effectLst/>
                <a:latin typeface="Open Sans"/>
              </a:rPr>
              <a:t>[81 FR 87811, Dec. 6, 2016]</a:t>
            </a:r>
          </a:p>
        </p:txBody>
      </p:sp>
    </p:spTree>
    <p:extLst>
      <p:ext uri="{BB962C8B-B14F-4D97-AF65-F5344CB8AC3E}">
        <p14:creationId xmlns:p14="http://schemas.microsoft.com/office/powerpoint/2010/main" val="3743639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8B7138-C9E0-6C45-AD8F-990CF487FB82}"/>
              </a:ext>
            </a:extLst>
          </p:cNvPr>
          <p:cNvGraphicFramePr>
            <a:graphicFrameLocks noGrp="1"/>
          </p:cNvGraphicFramePr>
          <p:nvPr>
            <p:extLst/>
          </p:nvPr>
        </p:nvGraphicFramePr>
        <p:xfrm>
          <a:off x="180878" y="0"/>
          <a:ext cx="7198845" cy="4114800"/>
        </p:xfrm>
        <a:graphic>
          <a:graphicData uri="http://schemas.openxmlformats.org/drawingml/2006/table">
            <a:tbl>
              <a:tblPr/>
              <a:tblGrid>
                <a:gridCol w="7198845">
                  <a:extLst>
                    <a:ext uri="{9D8B030D-6E8A-4147-A177-3AD203B41FA5}">
                      <a16:colId xmlns:a16="http://schemas.microsoft.com/office/drawing/2014/main" val="1615222040"/>
                    </a:ext>
                  </a:extLst>
                </a:gridCol>
              </a:tblGrid>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61929269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285868142"/>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123463220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114516902"/>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7942698"/>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215555519"/>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916230425"/>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010362191"/>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35058656"/>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73692456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593155603"/>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324837734"/>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21092970"/>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03485724"/>
                  </a:ext>
                </a:extLst>
              </a:tr>
              <a:tr h="196585">
                <a:tc>
                  <a:txBody>
                    <a:bodyPr/>
                    <a:lstStyle/>
                    <a:p>
                      <a:endParaRPr lang="en-US" dirty="0"/>
                    </a:p>
                  </a:txBody>
                  <a:tcPr marL="44502" marR="44502" marT="0" marB="0" anchor="b">
                    <a:lnL>
                      <a:noFill/>
                    </a:lnL>
                    <a:lnR>
                      <a:noFill/>
                    </a:lnR>
                    <a:lnT>
                      <a:noFill/>
                    </a:lnT>
                    <a:lnB>
                      <a:noFill/>
                    </a:lnB>
                  </a:tcPr>
                </a:tc>
                <a:extLst>
                  <a:ext uri="{0D108BD9-81ED-4DB2-BD59-A6C34878D82A}">
                    <a16:rowId xmlns:a16="http://schemas.microsoft.com/office/drawing/2014/main" val="4081166415"/>
                  </a:ext>
                </a:extLst>
              </a:tr>
            </a:tbl>
          </a:graphicData>
        </a:graphic>
      </p:graphicFrame>
      <p:sp>
        <p:nvSpPr>
          <p:cNvPr id="3" name="Title 2">
            <a:extLst>
              <a:ext uri="{FF2B5EF4-FFF2-40B4-BE49-F238E27FC236}">
                <a16:creationId xmlns:a16="http://schemas.microsoft.com/office/drawing/2014/main" id="{29B42504-A48C-FF4F-BFA3-C06F2077058D}"/>
              </a:ext>
            </a:extLst>
          </p:cNvPr>
          <p:cNvSpPr>
            <a:spLocks noGrp="1"/>
          </p:cNvSpPr>
          <p:nvPr>
            <p:ph type="title"/>
          </p:nvPr>
        </p:nvSpPr>
        <p:spPr/>
        <p:txBody>
          <a:bodyPr/>
          <a:lstStyle/>
          <a:p>
            <a:r>
              <a:rPr lang="en-US" dirty="0"/>
              <a:t>Questions for Vendors - 1</a:t>
            </a:r>
          </a:p>
        </p:txBody>
      </p:sp>
      <p:sp>
        <p:nvSpPr>
          <p:cNvPr id="4" name="Content Placeholder 3">
            <a:extLst>
              <a:ext uri="{FF2B5EF4-FFF2-40B4-BE49-F238E27FC236}">
                <a16:creationId xmlns:a16="http://schemas.microsoft.com/office/drawing/2014/main" id="{D158D950-718E-4B46-8E82-C90992C5E8B9}"/>
              </a:ext>
            </a:extLst>
          </p:cNvPr>
          <p:cNvSpPr>
            <a:spLocks noGrp="1"/>
          </p:cNvSpPr>
          <p:nvPr>
            <p:ph sz="half" idx="1"/>
          </p:nvPr>
        </p:nvSpPr>
        <p:spPr>
          <a:xfrm>
            <a:off x="714375" y="1690688"/>
            <a:ext cx="10639425" cy="4486275"/>
          </a:xfrm>
        </p:spPr>
        <p:txBody>
          <a:bodyPr>
            <a:noAutofit/>
          </a:bodyPr>
          <a:lstStyle/>
          <a:p>
            <a:pPr fontAlgn="b"/>
            <a:r>
              <a:rPr lang="en-US" dirty="0"/>
              <a:t>How many primary measures are generated by your battery (composite, individual domain, individual test scores)?</a:t>
            </a:r>
          </a:p>
          <a:p>
            <a:pPr fontAlgn="b"/>
            <a:r>
              <a:rPr lang="en-US" dirty="0"/>
              <a:t>How long does it take (min, max, average)?</a:t>
            </a:r>
          </a:p>
          <a:p>
            <a:pPr fontAlgn="b"/>
            <a:r>
              <a:rPr lang="en-US" dirty="0"/>
              <a:t>Is your system registered with the FDA or another agency?</a:t>
            </a:r>
          </a:p>
          <a:p>
            <a:pPr fontAlgn="b"/>
            <a:r>
              <a:rPr lang="en-US" dirty="0"/>
              <a:t>How much does it cost? (and is the model price per patient, or do you sell a package for unlimited use?)</a:t>
            </a:r>
          </a:p>
          <a:p>
            <a:pPr fontAlgn="b"/>
            <a:r>
              <a:rPr lang="en-US" dirty="0"/>
              <a:t>In what setting/device/supervision is it administered? Clinician’s office, home? Local device or On-Line? Computer, Tablet, or Phone?</a:t>
            </a:r>
          </a:p>
          <a:p>
            <a:pPr fontAlgn="b"/>
            <a:r>
              <a:rPr lang="en-US" dirty="0"/>
              <a:t>Supervised by clinician/tech or do-it-yourself?</a:t>
            </a:r>
          </a:p>
          <a:p>
            <a:pPr marL="0" indent="0">
              <a:buNone/>
            </a:pPr>
            <a:endParaRPr lang="en-US" dirty="0"/>
          </a:p>
        </p:txBody>
      </p:sp>
    </p:spTree>
    <p:extLst>
      <p:ext uri="{BB962C8B-B14F-4D97-AF65-F5344CB8AC3E}">
        <p14:creationId xmlns:p14="http://schemas.microsoft.com/office/powerpoint/2010/main" val="2529981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8B7138-C9E0-6C45-AD8F-990CF487FB82}"/>
              </a:ext>
            </a:extLst>
          </p:cNvPr>
          <p:cNvGraphicFramePr>
            <a:graphicFrameLocks noGrp="1"/>
          </p:cNvGraphicFramePr>
          <p:nvPr>
            <p:extLst/>
          </p:nvPr>
        </p:nvGraphicFramePr>
        <p:xfrm>
          <a:off x="138015" y="-66675"/>
          <a:ext cx="7198845" cy="4114800"/>
        </p:xfrm>
        <a:graphic>
          <a:graphicData uri="http://schemas.openxmlformats.org/drawingml/2006/table">
            <a:tbl>
              <a:tblPr/>
              <a:tblGrid>
                <a:gridCol w="7198845">
                  <a:extLst>
                    <a:ext uri="{9D8B030D-6E8A-4147-A177-3AD203B41FA5}">
                      <a16:colId xmlns:a16="http://schemas.microsoft.com/office/drawing/2014/main" val="1615222040"/>
                    </a:ext>
                  </a:extLst>
                </a:gridCol>
              </a:tblGrid>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61929269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285868142"/>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123463220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114516902"/>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7942698"/>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215555519"/>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916230425"/>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010362191"/>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35058656"/>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736924567"/>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593155603"/>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324837734"/>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21092970"/>
                  </a:ext>
                </a:extLst>
              </a:tr>
              <a:tr h="19658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03485724"/>
                  </a:ext>
                </a:extLst>
              </a:tr>
              <a:tr h="196585">
                <a:tc>
                  <a:txBody>
                    <a:bodyPr/>
                    <a:lstStyle/>
                    <a:p>
                      <a:endParaRPr lang="en-US" dirty="0"/>
                    </a:p>
                  </a:txBody>
                  <a:tcPr marL="44502" marR="44502" marT="0" marB="0" anchor="b">
                    <a:lnL>
                      <a:noFill/>
                    </a:lnL>
                    <a:lnR>
                      <a:noFill/>
                    </a:lnR>
                    <a:lnT>
                      <a:noFill/>
                    </a:lnT>
                    <a:lnB>
                      <a:noFill/>
                    </a:lnB>
                  </a:tcPr>
                </a:tc>
                <a:extLst>
                  <a:ext uri="{0D108BD9-81ED-4DB2-BD59-A6C34878D82A}">
                    <a16:rowId xmlns:a16="http://schemas.microsoft.com/office/drawing/2014/main" val="4081166415"/>
                  </a:ext>
                </a:extLst>
              </a:tr>
            </a:tbl>
          </a:graphicData>
        </a:graphic>
      </p:graphicFrame>
      <p:sp>
        <p:nvSpPr>
          <p:cNvPr id="3" name="Title 2">
            <a:extLst>
              <a:ext uri="{FF2B5EF4-FFF2-40B4-BE49-F238E27FC236}">
                <a16:creationId xmlns:a16="http://schemas.microsoft.com/office/drawing/2014/main" id="{29B42504-A48C-FF4F-BFA3-C06F2077058D}"/>
              </a:ext>
            </a:extLst>
          </p:cNvPr>
          <p:cNvSpPr>
            <a:spLocks noGrp="1"/>
          </p:cNvSpPr>
          <p:nvPr>
            <p:ph type="title"/>
          </p:nvPr>
        </p:nvSpPr>
        <p:spPr/>
        <p:txBody>
          <a:bodyPr/>
          <a:lstStyle/>
          <a:p>
            <a:r>
              <a:rPr lang="en-US" dirty="0"/>
              <a:t>Questions for Vendors - 2</a:t>
            </a:r>
          </a:p>
        </p:txBody>
      </p:sp>
      <p:sp>
        <p:nvSpPr>
          <p:cNvPr id="4" name="Content Placeholder 3">
            <a:extLst>
              <a:ext uri="{FF2B5EF4-FFF2-40B4-BE49-F238E27FC236}">
                <a16:creationId xmlns:a16="http://schemas.microsoft.com/office/drawing/2014/main" id="{D158D950-718E-4B46-8E82-C90992C5E8B9}"/>
              </a:ext>
            </a:extLst>
          </p:cNvPr>
          <p:cNvSpPr>
            <a:spLocks noGrp="1"/>
          </p:cNvSpPr>
          <p:nvPr>
            <p:ph sz="half" idx="1"/>
          </p:nvPr>
        </p:nvSpPr>
        <p:spPr>
          <a:xfrm>
            <a:off x="838199" y="1825625"/>
            <a:ext cx="10234613" cy="4351338"/>
          </a:xfrm>
        </p:spPr>
        <p:txBody>
          <a:bodyPr>
            <a:noAutofit/>
          </a:bodyPr>
          <a:lstStyle/>
          <a:p>
            <a:pPr fontAlgn="b"/>
            <a:r>
              <a:rPr lang="en-US" dirty="0"/>
              <a:t>Who uses the information/reports? Licensed clinician (MD, PhD, other?) or direct-to-consumer/patient? If a clinician, do you focus on a particular provider type (primary care, neurologist, psychologist, nurse, other…). If reports are DTC, what are the recommendations made (are examinees directed to specific resources?)?</a:t>
            </a:r>
          </a:p>
          <a:p>
            <a:pPr fontAlgn="b"/>
            <a:r>
              <a:rPr lang="en-US" dirty="0"/>
              <a:t>What normative standardization data do you have? When was standardization done (if ongoing, what is the approach over time)? What is the sample size? What are the sample characteristics? Age, Sex, Education, Language, Race, Ethnicity, other demographics? If done on line, how were examinees authenticated?</a:t>
            </a:r>
          </a:p>
          <a:p>
            <a:pPr marL="0" indent="0">
              <a:buNone/>
            </a:pPr>
            <a:endParaRPr lang="en-US" dirty="0"/>
          </a:p>
        </p:txBody>
      </p:sp>
    </p:spTree>
    <p:extLst>
      <p:ext uri="{BB962C8B-B14F-4D97-AF65-F5344CB8AC3E}">
        <p14:creationId xmlns:p14="http://schemas.microsoft.com/office/powerpoint/2010/main" val="420256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D8B7138-C9E0-6C45-AD8F-990CF487FB82}"/>
              </a:ext>
            </a:extLst>
          </p:cNvPr>
          <p:cNvGraphicFramePr>
            <a:graphicFrameLocks noGrp="1"/>
          </p:cNvGraphicFramePr>
          <p:nvPr>
            <p:extLst/>
          </p:nvPr>
        </p:nvGraphicFramePr>
        <p:xfrm>
          <a:off x="180878" y="0"/>
          <a:ext cx="7048597" cy="4114800"/>
        </p:xfrm>
        <a:graphic>
          <a:graphicData uri="http://schemas.openxmlformats.org/drawingml/2006/table">
            <a:tbl>
              <a:tblPr/>
              <a:tblGrid>
                <a:gridCol w="7048597">
                  <a:extLst>
                    <a:ext uri="{9D8B030D-6E8A-4147-A177-3AD203B41FA5}">
                      <a16:colId xmlns:a16="http://schemas.microsoft.com/office/drawing/2014/main" val="1615222040"/>
                    </a:ext>
                  </a:extLst>
                </a:gridCol>
              </a:tblGrid>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619292697"/>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285868142"/>
                  </a:ext>
                </a:extLst>
              </a:tr>
              <a:tr h="85725">
                <a:tc>
                  <a:txBody>
                    <a:bodyPr/>
                    <a:lstStyle/>
                    <a:p>
                      <a:endParaRPr lang="en-US" dirty="0"/>
                    </a:p>
                  </a:txBody>
                  <a:tcPr marL="44502" marR="44502" marT="0" marB="0" anchor="b">
                    <a:lnL>
                      <a:noFill/>
                    </a:lnL>
                    <a:lnR>
                      <a:noFill/>
                    </a:lnR>
                    <a:lnT>
                      <a:noFill/>
                    </a:lnT>
                    <a:lnB>
                      <a:noFill/>
                    </a:lnB>
                  </a:tcPr>
                </a:tc>
                <a:extLst>
                  <a:ext uri="{0D108BD9-81ED-4DB2-BD59-A6C34878D82A}">
                    <a16:rowId xmlns:a16="http://schemas.microsoft.com/office/drawing/2014/main" val="1234632207"/>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4114516902"/>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7942698"/>
                  </a:ext>
                </a:extLst>
              </a:tr>
              <a:tr h="85725">
                <a:tc>
                  <a:txBody>
                    <a:bodyPr/>
                    <a:lstStyle/>
                    <a:p>
                      <a:endParaRPr lang="en-US" dirty="0"/>
                    </a:p>
                  </a:txBody>
                  <a:tcPr marL="44502" marR="44502" marT="0" marB="0" anchor="b">
                    <a:lnL>
                      <a:noFill/>
                    </a:lnL>
                    <a:lnR>
                      <a:noFill/>
                    </a:lnR>
                    <a:lnT>
                      <a:noFill/>
                    </a:lnT>
                    <a:lnB>
                      <a:noFill/>
                    </a:lnB>
                  </a:tcPr>
                </a:tc>
                <a:extLst>
                  <a:ext uri="{0D108BD9-81ED-4DB2-BD59-A6C34878D82A}">
                    <a16:rowId xmlns:a16="http://schemas.microsoft.com/office/drawing/2014/main" val="2215555519"/>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916230425"/>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010362191"/>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35058656"/>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736924567"/>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593155603"/>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2324837734"/>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21092970"/>
                  </a:ext>
                </a:extLst>
              </a:tr>
              <a:tr h="85725">
                <a:tc>
                  <a:txBody>
                    <a:bodyPr/>
                    <a:lstStyle/>
                    <a:p>
                      <a:endParaRPr lang="en-US"/>
                    </a:p>
                  </a:txBody>
                  <a:tcPr marL="44502" marR="44502" marT="0" marB="0" anchor="b">
                    <a:lnL>
                      <a:noFill/>
                    </a:lnL>
                    <a:lnR>
                      <a:noFill/>
                    </a:lnR>
                    <a:lnT>
                      <a:noFill/>
                    </a:lnT>
                    <a:lnB>
                      <a:noFill/>
                    </a:lnB>
                  </a:tcPr>
                </a:tc>
                <a:extLst>
                  <a:ext uri="{0D108BD9-81ED-4DB2-BD59-A6C34878D82A}">
                    <a16:rowId xmlns:a16="http://schemas.microsoft.com/office/drawing/2014/main" val="3703485724"/>
                  </a:ext>
                </a:extLst>
              </a:tr>
              <a:tr h="85725">
                <a:tc>
                  <a:txBody>
                    <a:bodyPr/>
                    <a:lstStyle/>
                    <a:p>
                      <a:endParaRPr lang="en-US" dirty="0"/>
                    </a:p>
                  </a:txBody>
                  <a:tcPr marL="44502" marR="44502" marT="0" marB="0" anchor="b">
                    <a:lnL>
                      <a:noFill/>
                    </a:lnL>
                    <a:lnR>
                      <a:noFill/>
                    </a:lnR>
                    <a:lnT>
                      <a:noFill/>
                    </a:lnT>
                    <a:lnB>
                      <a:noFill/>
                    </a:lnB>
                  </a:tcPr>
                </a:tc>
                <a:extLst>
                  <a:ext uri="{0D108BD9-81ED-4DB2-BD59-A6C34878D82A}">
                    <a16:rowId xmlns:a16="http://schemas.microsoft.com/office/drawing/2014/main" val="4081166415"/>
                  </a:ext>
                </a:extLst>
              </a:tr>
            </a:tbl>
          </a:graphicData>
        </a:graphic>
      </p:graphicFrame>
      <p:sp>
        <p:nvSpPr>
          <p:cNvPr id="3" name="Title 2">
            <a:extLst>
              <a:ext uri="{FF2B5EF4-FFF2-40B4-BE49-F238E27FC236}">
                <a16:creationId xmlns:a16="http://schemas.microsoft.com/office/drawing/2014/main" id="{29B42504-A48C-FF4F-BFA3-C06F2077058D}"/>
              </a:ext>
            </a:extLst>
          </p:cNvPr>
          <p:cNvSpPr>
            <a:spLocks noGrp="1"/>
          </p:cNvSpPr>
          <p:nvPr>
            <p:ph type="title"/>
          </p:nvPr>
        </p:nvSpPr>
        <p:spPr>
          <a:xfrm>
            <a:off x="838200" y="37303"/>
            <a:ext cx="10515600" cy="1325563"/>
          </a:xfrm>
        </p:spPr>
        <p:txBody>
          <a:bodyPr/>
          <a:lstStyle/>
          <a:p>
            <a:r>
              <a:rPr lang="en-US" dirty="0"/>
              <a:t>Questions for Vendors - 3</a:t>
            </a:r>
          </a:p>
        </p:txBody>
      </p:sp>
      <p:sp>
        <p:nvSpPr>
          <p:cNvPr id="5" name="Content Placeholder 4">
            <a:extLst>
              <a:ext uri="{FF2B5EF4-FFF2-40B4-BE49-F238E27FC236}">
                <a16:creationId xmlns:a16="http://schemas.microsoft.com/office/drawing/2014/main" id="{AF7C69E0-A8D6-E543-A57A-3A306AA0787F}"/>
              </a:ext>
            </a:extLst>
          </p:cNvPr>
          <p:cNvSpPr>
            <a:spLocks noGrp="1"/>
          </p:cNvSpPr>
          <p:nvPr>
            <p:ph sz="half" idx="1"/>
          </p:nvPr>
        </p:nvSpPr>
        <p:spPr>
          <a:xfrm>
            <a:off x="428625" y="1285875"/>
            <a:ext cx="11472863" cy="5257800"/>
          </a:xfrm>
        </p:spPr>
        <p:txBody>
          <a:bodyPr>
            <a:normAutofit fontScale="92500"/>
          </a:bodyPr>
          <a:lstStyle/>
          <a:p>
            <a:pPr fontAlgn="b"/>
            <a:r>
              <a:rPr lang="en-US" dirty="0"/>
              <a:t>What psychometric data do you have on each of the primary measures? (Internal consistency, Test-retest reliability, Alternate forms reliability, IRT parameters)</a:t>
            </a:r>
          </a:p>
          <a:p>
            <a:pPr fontAlgn="b"/>
            <a:r>
              <a:rPr lang="en-US" dirty="0"/>
              <a:t>What external validity data do you have? Age effects? Correlations with other widely used neuropsychological tests?</a:t>
            </a:r>
          </a:p>
          <a:p>
            <a:pPr fontAlgn="b"/>
            <a:r>
              <a:rPr lang="en-US" dirty="0"/>
              <a:t>What clinical validity data do you have? Differential diagnostic data: what diagnosis vs what comparison group?  Group discrimination statistics?</a:t>
            </a:r>
          </a:p>
          <a:p>
            <a:pPr fontAlgn="b"/>
            <a:r>
              <a:rPr lang="en-US" dirty="0"/>
              <a:t>Predictive validity of key outcomes?</a:t>
            </a:r>
          </a:p>
          <a:p>
            <a:pPr fontAlgn="b"/>
            <a:r>
              <a:rPr lang="en-US" dirty="0"/>
              <a:t>How is performance validity assessed? Are there embedded effort measures? Stand alone effort measures? </a:t>
            </a:r>
          </a:p>
          <a:p>
            <a:pPr fontAlgn="b"/>
            <a:r>
              <a:rPr lang="en-US" dirty="0"/>
              <a:t>For automated/on-line/unsupervised acquisition, how does the test determine understanding of instructions?</a:t>
            </a:r>
          </a:p>
          <a:p>
            <a:pPr fontAlgn="b"/>
            <a:r>
              <a:rPr lang="en-US" dirty="0"/>
              <a:t>Any other comments about your battery?</a:t>
            </a:r>
          </a:p>
          <a:p>
            <a:endParaRPr lang="en-US" dirty="0"/>
          </a:p>
        </p:txBody>
      </p:sp>
    </p:spTree>
    <p:extLst>
      <p:ext uri="{BB962C8B-B14F-4D97-AF65-F5344CB8AC3E}">
        <p14:creationId xmlns:p14="http://schemas.microsoft.com/office/powerpoint/2010/main" val="179235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0DD42-1D48-B841-914F-C151EAA18D78}"/>
              </a:ext>
            </a:extLst>
          </p:cNvPr>
          <p:cNvPicPr>
            <a:picLocks noChangeAspect="1"/>
          </p:cNvPicPr>
          <p:nvPr/>
        </p:nvPicPr>
        <p:blipFill>
          <a:blip r:embed="rId2"/>
          <a:stretch>
            <a:fillRect/>
          </a:stretch>
        </p:blipFill>
        <p:spPr>
          <a:xfrm>
            <a:off x="838466" y="1276351"/>
            <a:ext cx="10446190" cy="4333874"/>
          </a:xfrm>
          <a:prstGeom prst="rect">
            <a:avLst/>
          </a:prstGeom>
        </p:spPr>
      </p:pic>
    </p:spTree>
    <p:extLst>
      <p:ext uri="{BB962C8B-B14F-4D97-AF65-F5344CB8AC3E}">
        <p14:creationId xmlns:p14="http://schemas.microsoft.com/office/powerpoint/2010/main" val="319695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BBB20-B2C3-2A45-8078-AA6837097826}"/>
              </a:ext>
            </a:extLst>
          </p:cNvPr>
          <p:cNvPicPr>
            <a:picLocks noChangeAspect="1"/>
          </p:cNvPicPr>
          <p:nvPr/>
        </p:nvPicPr>
        <p:blipFill rotWithShape="1">
          <a:blip r:embed="rId2"/>
          <a:srcRect b="60381"/>
          <a:stretch/>
        </p:blipFill>
        <p:spPr>
          <a:xfrm>
            <a:off x="6013774" y="506367"/>
            <a:ext cx="5823715" cy="4114365"/>
          </a:xfrm>
          <a:prstGeom prst="rect">
            <a:avLst/>
          </a:prstGeom>
        </p:spPr>
      </p:pic>
      <p:pic>
        <p:nvPicPr>
          <p:cNvPr id="6" name="Picture 5">
            <a:extLst>
              <a:ext uri="{FF2B5EF4-FFF2-40B4-BE49-F238E27FC236}">
                <a16:creationId xmlns:a16="http://schemas.microsoft.com/office/drawing/2014/main" id="{2890CF9A-47EF-C740-A433-B63DB68C2F8C}"/>
              </a:ext>
            </a:extLst>
          </p:cNvPr>
          <p:cNvPicPr>
            <a:picLocks noChangeAspect="1"/>
          </p:cNvPicPr>
          <p:nvPr/>
        </p:nvPicPr>
        <p:blipFill rotWithShape="1">
          <a:blip r:embed="rId3"/>
          <a:srcRect t="60512" b="20368"/>
          <a:stretch/>
        </p:blipFill>
        <p:spPr>
          <a:xfrm>
            <a:off x="1524585" y="4953000"/>
            <a:ext cx="9528905" cy="1562100"/>
          </a:xfrm>
          <a:prstGeom prst="rect">
            <a:avLst/>
          </a:prstGeom>
        </p:spPr>
      </p:pic>
      <p:pic>
        <p:nvPicPr>
          <p:cNvPr id="2" name="Picture 1">
            <a:extLst>
              <a:ext uri="{FF2B5EF4-FFF2-40B4-BE49-F238E27FC236}">
                <a16:creationId xmlns:a16="http://schemas.microsoft.com/office/drawing/2014/main" id="{A6B5989D-0CE4-B445-B685-E1BDE7309D20}"/>
              </a:ext>
            </a:extLst>
          </p:cNvPr>
          <p:cNvPicPr>
            <a:picLocks noChangeAspect="1"/>
          </p:cNvPicPr>
          <p:nvPr/>
        </p:nvPicPr>
        <p:blipFill>
          <a:blip r:embed="rId4"/>
          <a:stretch>
            <a:fillRect/>
          </a:stretch>
        </p:blipFill>
        <p:spPr>
          <a:xfrm>
            <a:off x="749717" y="115183"/>
            <a:ext cx="4396348" cy="1931959"/>
          </a:xfrm>
          <a:prstGeom prst="rect">
            <a:avLst/>
          </a:prstGeom>
        </p:spPr>
      </p:pic>
      <p:pic>
        <p:nvPicPr>
          <p:cNvPr id="3" name="Picture 2">
            <a:extLst>
              <a:ext uri="{FF2B5EF4-FFF2-40B4-BE49-F238E27FC236}">
                <a16:creationId xmlns:a16="http://schemas.microsoft.com/office/drawing/2014/main" id="{2C396C35-057E-5C45-AA61-F5364A81ACDF}"/>
              </a:ext>
            </a:extLst>
          </p:cNvPr>
          <p:cNvPicPr>
            <a:picLocks noChangeAspect="1"/>
          </p:cNvPicPr>
          <p:nvPr/>
        </p:nvPicPr>
        <p:blipFill rotWithShape="1">
          <a:blip r:embed="rId5"/>
          <a:srcRect l="4884" t="7860" r="8839" b="8813"/>
          <a:stretch/>
        </p:blipFill>
        <p:spPr>
          <a:xfrm>
            <a:off x="82554" y="2315241"/>
            <a:ext cx="5716685" cy="2305491"/>
          </a:xfrm>
          <a:prstGeom prst="rect">
            <a:avLst/>
          </a:prstGeom>
        </p:spPr>
      </p:pic>
    </p:spTree>
    <p:extLst>
      <p:ext uri="{BB962C8B-B14F-4D97-AF65-F5344CB8AC3E}">
        <p14:creationId xmlns:p14="http://schemas.microsoft.com/office/powerpoint/2010/main" val="260441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C14ED-5FEE-A441-B680-E43DB2AA24FF}"/>
              </a:ext>
            </a:extLst>
          </p:cNvPr>
          <p:cNvSpPr txBox="1"/>
          <p:nvPr/>
        </p:nvSpPr>
        <p:spPr>
          <a:xfrm>
            <a:off x="437796" y="385469"/>
            <a:ext cx="2896434" cy="461665"/>
          </a:xfrm>
          <a:prstGeom prst="rect">
            <a:avLst/>
          </a:prstGeom>
          <a:noFill/>
        </p:spPr>
        <p:txBody>
          <a:bodyPr wrap="none" rtlCol="0">
            <a:spAutoFit/>
          </a:bodyPr>
          <a:lstStyle/>
          <a:p>
            <a:r>
              <a:rPr lang="en-US" sz="2400" dirty="0"/>
              <a:t>FDA PRODUCT CODES</a:t>
            </a:r>
          </a:p>
        </p:txBody>
      </p:sp>
      <p:sp>
        <p:nvSpPr>
          <p:cNvPr id="4" name="Rectangle 3">
            <a:extLst>
              <a:ext uri="{FF2B5EF4-FFF2-40B4-BE49-F238E27FC236}">
                <a16:creationId xmlns:a16="http://schemas.microsoft.com/office/drawing/2014/main" id="{E374CBFA-8A06-D446-A642-9928D313C9BE}"/>
              </a:ext>
            </a:extLst>
          </p:cNvPr>
          <p:cNvSpPr/>
          <p:nvPr/>
        </p:nvSpPr>
        <p:spPr>
          <a:xfrm>
            <a:off x="437796" y="1035538"/>
            <a:ext cx="2599509" cy="5539978"/>
          </a:xfrm>
          <a:prstGeom prst="rect">
            <a:avLst/>
          </a:prstGeom>
        </p:spPr>
        <p:txBody>
          <a:bodyPr wrap="square">
            <a:spAutoFit/>
          </a:bodyPr>
          <a:lstStyle/>
          <a:p>
            <a:r>
              <a:rPr lang="en-US" u="sng" dirty="0">
                <a:solidFill>
                  <a:srgbClr val="954F72"/>
                </a:solidFill>
                <a:latin typeface="-webkit-standard"/>
                <a:hlinkClick r:id="rId2"/>
              </a:rPr>
              <a:t>PKQ: </a:t>
            </a:r>
            <a:r>
              <a:rPr lang="en-US" sz="1600" u="sng" dirty="0">
                <a:solidFill>
                  <a:srgbClr val="954F72"/>
                </a:solidFill>
                <a:latin typeface="-webkit-standard"/>
                <a:hlinkClick r:id="rId2"/>
              </a:rPr>
              <a:t>https://www.accessdata.fda.gov/scripts/cdrh/cfdocs/cfPCD/classification.cfm?id=3787</a:t>
            </a:r>
            <a:endParaRPr lang="en-US" sz="1600" u="sng" dirty="0">
              <a:solidFill>
                <a:srgbClr val="000000"/>
              </a:solidFill>
              <a:latin typeface="-webkit-standard"/>
            </a:endParaRPr>
          </a:p>
          <a:p>
            <a:endParaRPr lang="en-US" u="sng" dirty="0">
              <a:solidFill>
                <a:srgbClr val="954F72"/>
              </a:solidFill>
              <a:latin typeface="-webkit-standard"/>
              <a:hlinkClick r:id="rId3"/>
            </a:endParaRPr>
          </a:p>
          <a:p>
            <a:r>
              <a:rPr lang="en-US" u="sng" dirty="0">
                <a:solidFill>
                  <a:srgbClr val="954F72"/>
                </a:solidFill>
                <a:latin typeface="-webkit-standard"/>
                <a:hlinkClick r:id="rId3"/>
              </a:rPr>
              <a:t>PIW (EEG assesmt aid): </a:t>
            </a:r>
            <a:br>
              <a:rPr lang="en-US" u="sng" dirty="0">
                <a:solidFill>
                  <a:srgbClr val="954F72"/>
                </a:solidFill>
                <a:latin typeface="-webkit-standard"/>
                <a:hlinkClick r:id="rId3"/>
              </a:rPr>
            </a:br>
            <a:r>
              <a:rPr lang="en-US" sz="1600" u="sng" dirty="0">
                <a:solidFill>
                  <a:srgbClr val="954F72"/>
                </a:solidFill>
                <a:latin typeface="-webkit-standard"/>
                <a:hlinkClick r:id="rId3"/>
              </a:rPr>
              <a:t>https://www.accessdata.fda.gov/scripts/cdrh/cfdocs/cfPCD/classification.cfm?id=3783</a:t>
            </a:r>
            <a:endParaRPr lang="en-US" sz="1600" u="sng" dirty="0">
              <a:solidFill>
                <a:srgbClr val="000000"/>
              </a:solidFill>
              <a:latin typeface="-webkit-standard"/>
            </a:endParaRPr>
          </a:p>
          <a:p>
            <a:endParaRPr lang="en-US" u="sng" dirty="0">
              <a:solidFill>
                <a:srgbClr val="954F72"/>
              </a:solidFill>
              <a:latin typeface="-webkit-standard"/>
              <a:hlinkClick r:id="rId4"/>
            </a:endParaRPr>
          </a:p>
          <a:p>
            <a:r>
              <a:rPr lang="en-US" u="sng" dirty="0">
                <a:solidFill>
                  <a:srgbClr val="954F72"/>
                </a:solidFill>
                <a:latin typeface="-webkit-standard"/>
                <a:hlinkClick r:id="rId4"/>
              </a:rPr>
              <a:t>PTY (exempt/PKQ)</a:t>
            </a:r>
          </a:p>
          <a:p>
            <a:r>
              <a:rPr lang="en-US" sz="1600" u="sng" dirty="0">
                <a:solidFill>
                  <a:srgbClr val="954F72"/>
                </a:solidFill>
                <a:latin typeface="-webkit-standard"/>
                <a:hlinkClick r:id="rId4"/>
              </a:rPr>
              <a:t>https://www.accessdata.fda.gov/scripts/cdrh/cfdocs/cfPCD/classification.cfm?id=3798</a:t>
            </a:r>
            <a:endParaRPr lang="en-US" sz="1600" u="sng" dirty="0">
              <a:solidFill>
                <a:srgbClr val="000000"/>
              </a:solidFill>
              <a:latin typeface="-webkit-standard"/>
            </a:endParaRPr>
          </a:p>
          <a:p>
            <a:endParaRPr lang="en-US" u="sng" dirty="0">
              <a:solidFill>
                <a:srgbClr val="954F72"/>
              </a:solidFill>
              <a:latin typeface="-webkit-standard"/>
              <a:hlinkClick r:id="rId5"/>
            </a:endParaRPr>
          </a:p>
          <a:p>
            <a:r>
              <a:rPr lang="en-US" u="sng" dirty="0">
                <a:solidFill>
                  <a:srgbClr val="954F72"/>
                </a:solidFill>
                <a:latin typeface="-webkit-standard"/>
                <a:hlinkClick r:id="rId5"/>
              </a:rPr>
              <a:t>POM (concussion)</a:t>
            </a:r>
          </a:p>
          <a:p>
            <a:r>
              <a:rPr lang="en-US" sz="1600" u="sng" dirty="0">
                <a:solidFill>
                  <a:srgbClr val="954F72"/>
                </a:solidFill>
                <a:latin typeface="-webkit-standard"/>
                <a:hlinkClick r:id="rId5"/>
              </a:rPr>
              <a:t>https://www.accessdata.fda.gov/scripts/cdrh/cfdocs/cfPCD/classification.cfm?id=3792</a:t>
            </a:r>
            <a:endParaRPr lang="en-US" sz="1600" u="sng" dirty="0">
              <a:solidFill>
                <a:srgbClr val="000000"/>
              </a:solidFill>
              <a:latin typeface="-webkit-standard"/>
            </a:endParaRPr>
          </a:p>
          <a:p>
            <a:br>
              <a:rPr lang="en-US" u="sng" dirty="0"/>
            </a:br>
            <a:endParaRPr lang="en-US" u="sng" dirty="0"/>
          </a:p>
        </p:txBody>
      </p:sp>
      <p:graphicFrame>
        <p:nvGraphicFramePr>
          <p:cNvPr id="5" name="Table 4">
            <a:extLst>
              <a:ext uri="{FF2B5EF4-FFF2-40B4-BE49-F238E27FC236}">
                <a16:creationId xmlns:a16="http://schemas.microsoft.com/office/drawing/2014/main" id="{19D34CD8-E958-F943-BBBE-D5775EA39443}"/>
              </a:ext>
            </a:extLst>
          </p:cNvPr>
          <p:cNvGraphicFramePr>
            <a:graphicFrameLocks noGrp="1"/>
          </p:cNvGraphicFramePr>
          <p:nvPr>
            <p:extLst>
              <p:ext uri="{D42A27DB-BD31-4B8C-83A1-F6EECF244321}">
                <p14:modId xmlns:p14="http://schemas.microsoft.com/office/powerpoint/2010/main" val="2731218303"/>
              </p:ext>
            </p:extLst>
          </p:nvPr>
        </p:nvGraphicFramePr>
        <p:xfrm>
          <a:off x="3414713" y="1035538"/>
          <a:ext cx="8386762" cy="5405641"/>
        </p:xfrm>
        <a:graphic>
          <a:graphicData uri="http://schemas.openxmlformats.org/drawingml/2006/table">
            <a:tbl>
              <a:tblPr/>
              <a:tblGrid>
                <a:gridCol w="1397794">
                  <a:extLst>
                    <a:ext uri="{9D8B030D-6E8A-4147-A177-3AD203B41FA5}">
                      <a16:colId xmlns:a16="http://schemas.microsoft.com/office/drawing/2014/main" val="4065207642"/>
                    </a:ext>
                  </a:extLst>
                </a:gridCol>
                <a:gridCol w="6988968">
                  <a:extLst>
                    <a:ext uri="{9D8B030D-6E8A-4147-A177-3AD203B41FA5}">
                      <a16:colId xmlns:a16="http://schemas.microsoft.com/office/drawing/2014/main" val="3039761202"/>
                    </a:ext>
                  </a:extLst>
                </a:gridCol>
              </a:tblGrid>
              <a:tr h="3576841">
                <a:tc>
                  <a:txBody>
                    <a:bodyPr/>
                    <a:lstStyle/>
                    <a:p>
                      <a:pPr algn="l"/>
                      <a:r>
                        <a:rPr lang="en-US" sz="2400" dirty="0"/>
                        <a:t>Definition</a:t>
                      </a:r>
                    </a:p>
                  </a:txBody>
                  <a:tcPr marL="0" marR="0" marT="0" marB="0">
                    <a:lnL>
                      <a:noFill/>
                    </a:lnL>
                    <a:lnR>
                      <a:noFill/>
                    </a:lnR>
                    <a:lnT>
                      <a:noFill/>
                    </a:lnT>
                    <a:lnB>
                      <a:noFill/>
                    </a:lnB>
                    <a:solidFill>
                      <a:srgbClr val="F9F9F3"/>
                    </a:solidFill>
                  </a:tcPr>
                </a:tc>
                <a:tc>
                  <a:txBody>
                    <a:bodyPr/>
                    <a:lstStyle/>
                    <a:p>
                      <a:pPr algn="l"/>
                      <a:r>
                        <a:rPr lang="en-US" sz="2400" dirty="0">
                          <a:effectLst/>
                        </a:rPr>
                        <a:t>The computerized cognitive assessment aid provides clinicians in a healthcare setting with objective measurements of cognitive function as a screening aid in the assessment of adults 55 years of age and older. This is done for the purpose of identifying a potential decline in cognitive function relative to baseline test performance of other age-normal adults, referring those adults for further testing where warranted, and monitoring changes in cognitive function over time</a:t>
                      </a:r>
                    </a:p>
                  </a:txBody>
                  <a:tcPr marL="0" marR="0" marT="0" marB="0">
                    <a:lnL>
                      <a:noFill/>
                    </a:lnL>
                    <a:lnR>
                      <a:noFill/>
                    </a:lnR>
                    <a:lnT>
                      <a:noFill/>
                    </a:lnT>
                    <a:lnB>
                      <a:noFill/>
                    </a:lnB>
                    <a:solidFill>
                      <a:srgbClr val="F9F9F3"/>
                    </a:solidFill>
                  </a:tcPr>
                </a:tc>
                <a:extLst>
                  <a:ext uri="{0D108BD9-81ED-4DB2-BD59-A6C34878D82A}">
                    <a16:rowId xmlns:a16="http://schemas.microsoft.com/office/drawing/2014/main" val="1752407008"/>
                  </a:ext>
                </a:extLst>
              </a:tr>
              <a:tr h="715368">
                <a:tc>
                  <a:txBody>
                    <a:bodyPr/>
                    <a:lstStyle/>
                    <a:p>
                      <a:pPr algn="l"/>
                      <a:r>
                        <a:rPr lang="en-US" sz="2400"/>
                        <a:t>Physical State</a:t>
                      </a:r>
                    </a:p>
                  </a:txBody>
                  <a:tcPr marL="0" marR="0" marT="0" marB="0">
                    <a:lnL>
                      <a:noFill/>
                    </a:lnL>
                    <a:lnR>
                      <a:noFill/>
                    </a:lnR>
                    <a:lnT>
                      <a:noFill/>
                    </a:lnT>
                    <a:lnB>
                      <a:noFill/>
                    </a:lnB>
                    <a:solidFill>
                      <a:srgbClr val="F9F9F3"/>
                    </a:solidFill>
                  </a:tcPr>
                </a:tc>
                <a:tc>
                  <a:txBody>
                    <a:bodyPr/>
                    <a:lstStyle/>
                    <a:p>
                      <a:pPr algn="l"/>
                      <a:r>
                        <a:rPr lang="en-US" sz="2400">
                          <a:effectLst/>
                        </a:rPr>
                        <a:t>Computer-administered battery of cognitive tests, computer keyboard, computer screen.</a:t>
                      </a:r>
                    </a:p>
                  </a:txBody>
                  <a:tcPr marL="0" marR="0" marT="0" marB="0">
                    <a:lnL>
                      <a:noFill/>
                    </a:lnL>
                    <a:lnR>
                      <a:noFill/>
                    </a:lnR>
                    <a:lnT>
                      <a:noFill/>
                    </a:lnT>
                    <a:lnB>
                      <a:noFill/>
                    </a:lnB>
                    <a:solidFill>
                      <a:srgbClr val="F9F9F3"/>
                    </a:solidFill>
                  </a:tcPr>
                </a:tc>
                <a:extLst>
                  <a:ext uri="{0D108BD9-81ED-4DB2-BD59-A6C34878D82A}">
                    <a16:rowId xmlns:a16="http://schemas.microsoft.com/office/drawing/2014/main" val="1121523965"/>
                  </a:ext>
                </a:extLst>
              </a:tr>
              <a:tr h="1073053">
                <a:tc>
                  <a:txBody>
                    <a:bodyPr/>
                    <a:lstStyle/>
                    <a:p>
                      <a:pPr algn="l"/>
                      <a:r>
                        <a:rPr lang="en-US" sz="2400"/>
                        <a:t>Technical Method</a:t>
                      </a:r>
                    </a:p>
                  </a:txBody>
                  <a:tcPr marL="0" marR="0" marT="0" marB="0">
                    <a:lnL>
                      <a:noFill/>
                    </a:lnL>
                    <a:lnR>
                      <a:noFill/>
                    </a:lnR>
                    <a:lnT>
                      <a:noFill/>
                    </a:lnT>
                    <a:lnB>
                      <a:noFill/>
                    </a:lnB>
                    <a:solidFill>
                      <a:srgbClr val="F9F9F3"/>
                    </a:solidFill>
                  </a:tcPr>
                </a:tc>
                <a:tc>
                  <a:txBody>
                    <a:bodyPr/>
                    <a:lstStyle/>
                    <a:p>
                      <a:pPr algn="l"/>
                      <a:r>
                        <a:rPr lang="en-US" sz="2400" dirty="0">
                          <a:effectLst/>
                        </a:rPr>
                        <a:t>Uses a battery of objective cognitive tests delivered by computer software to determine an individual's current level of cognitive functioning.</a:t>
                      </a:r>
                    </a:p>
                  </a:txBody>
                  <a:tcPr marL="0" marR="0" marT="0" marB="0">
                    <a:lnL>
                      <a:noFill/>
                    </a:lnL>
                    <a:lnR>
                      <a:noFill/>
                    </a:lnR>
                    <a:lnT>
                      <a:noFill/>
                    </a:lnT>
                    <a:lnB>
                      <a:noFill/>
                    </a:lnB>
                    <a:solidFill>
                      <a:srgbClr val="F9F9F3"/>
                    </a:solidFill>
                  </a:tcPr>
                </a:tc>
                <a:extLst>
                  <a:ext uri="{0D108BD9-81ED-4DB2-BD59-A6C34878D82A}">
                    <a16:rowId xmlns:a16="http://schemas.microsoft.com/office/drawing/2014/main" val="620208848"/>
                  </a:ext>
                </a:extLst>
              </a:tr>
            </a:tbl>
          </a:graphicData>
        </a:graphic>
      </p:graphicFrame>
      <p:sp>
        <p:nvSpPr>
          <p:cNvPr id="8" name="TextBox 7">
            <a:extLst>
              <a:ext uri="{FF2B5EF4-FFF2-40B4-BE49-F238E27FC236}">
                <a16:creationId xmlns:a16="http://schemas.microsoft.com/office/drawing/2014/main" id="{63769931-05BD-F049-A6AF-778307743A40}"/>
              </a:ext>
            </a:extLst>
          </p:cNvPr>
          <p:cNvSpPr txBox="1"/>
          <p:nvPr/>
        </p:nvSpPr>
        <p:spPr>
          <a:xfrm>
            <a:off x="3914275" y="128338"/>
            <a:ext cx="7475620" cy="830997"/>
          </a:xfrm>
          <a:prstGeom prst="rect">
            <a:avLst/>
          </a:prstGeom>
          <a:noFill/>
        </p:spPr>
        <p:txBody>
          <a:bodyPr wrap="square" rtlCol="0">
            <a:spAutoFit/>
          </a:bodyPr>
          <a:lstStyle/>
          <a:p>
            <a:r>
              <a:rPr lang="en-US" sz="2400" i="1" dirty="0"/>
              <a:t>21 CFR Part 882 (Neurological Devices) 882.1470 </a:t>
            </a:r>
            <a:r>
              <a:rPr lang="en-US" sz="2400" i="1" u="sng" dirty="0"/>
              <a:t>Computerized cognitive assessment aid</a:t>
            </a:r>
          </a:p>
        </p:txBody>
      </p:sp>
    </p:spTree>
    <p:extLst>
      <p:ext uri="{BB962C8B-B14F-4D97-AF65-F5344CB8AC3E}">
        <p14:creationId xmlns:p14="http://schemas.microsoft.com/office/powerpoint/2010/main" val="36453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93D0B-D463-D245-AD2D-0307FDB6323C}"/>
              </a:ext>
            </a:extLst>
          </p:cNvPr>
          <p:cNvPicPr>
            <a:picLocks noChangeAspect="1"/>
          </p:cNvPicPr>
          <p:nvPr/>
        </p:nvPicPr>
        <p:blipFill>
          <a:blip r:embed="rId2"/>
          <a:stretch>
            <a:fillRect/>
          </a:stretch>
        </p:blipFill>
        <p:spPr>
          <a:xfrm>
            <a:off x="987017" y="300036"/>
            <a:ext cx="10371545" cy="6373289"/>
          </a:xfrm>
          <a:prstGeom prst="rect">
            <a:avLst/>
          </a:prstGeom>
        </p:spPr>
      </p:pic>
    </p:spTree>
    <p:extLst>
      <p:ext uri="{BB962C8B-B14F-4D97-AF65-F5344CB8AC3E}">
        <p14:creationId xmlns:p14="http://schemas.microsoft.com/office/powerpoint/2010/main" val="106485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5C7B0-ADA8-994D-A9FC-E34DAA62E3E7}"/>
              </a:ext>
            </a:extLst>
          </p:cNvPr>
          <p:cNvPicPr>
            <a:picLocks noChangeAspect="1"/>
          </p:cNvPicPr>
          <p:nvPr/>
        </p:nvPicPr>
        <p:blipFill>
          <a:blip r:embed="rId2"/>
          <a:stretch>
            <a:fillRect/>
          </a:stretch>
        </p:blipFill>
        <p:spPr>
          <a:xfrm>
            <a:off x="1603067" y="712371"/>
            <a:ext cx="7669270" cy="3222642"/>
          </a:xfrm>
          <a:prstGeom prst="rect">
            <a:avLst/>
          </a:prstGeom>
        </p:spPr>
      </p:pic>
      <p:sp>
        <p:nvSpPr>
          <p:cNvPr id="3" name="Rectangle 2">
            <a:extLst>
              <a:ext uri="{FF2B5EF4-FFF2-40B4-BE49-F238E27FC236}">
                <a16:creationId xmlns:a16="http://schemas.microsoft.com/office/drawing/2014/main" id="{5FBA5209-A61C-F44F-BB9C-FCC373C1707F}"/>
              </a:ext>
            </a:extLst>
          </p:cNvPr>
          <p:cNvSpPr/>
          <p:nvPr/>
        </p:nvSpPr>
        <p:spPr>
          <a:xfrm>
            <a:off x="808983" y="5152423"/>
            <a:ext cx="10602097" cy="954107"/>
          </a:xfrm>
          <a:prstGeom prst="rect">
            <a:avLst/>
          </a:prstGeom>
        </p:spPr>
        <p:txBody>
          <a:bodyPr wrap="square">
            <a:spAutoFit/>
          </a:bodyPr>
          <a:lstStyle/>
          <a:p>
            <a:r>
              <a:rPr lang="en-US" sz="2800" dirty="0"/>
              <a:t>… position on appropriate standards and conventions for computerized neuropsychological assessment devices (CNADs).</a:t>
            </a:r>
          </a:p>
        </p:txBody>
      </p:sp>
    </p:spTree>
    <p:extLst>
      <p:ext uri="{BB962C8B-B14F-4D97-AF65-F5344CB8AC3E}">
        <p14:creationId xmlns:p14="http://schemas.microsoft.com/office/powerpoint/2010/main" val="237226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04606-8CC3-B347-9203-BA8E0092A03C}"/>
              </a:ext>
            </a:extLst>
          </p:cNvPr>
          <p:cNvSpPr/>
          <p:nvPr/>
        </p:nvSpPr>
        <p:spPr>
          <a:xfrm>
            <a:off x="514350" y="1071564"/>
            <a:ext cx="11401425" cy="5262979"/>
          </a:xfrm>
          <a:prstGeom prst="rect">
            <a:avLst/>
          </a:prstGeom>
        </p:spPr>
        <p:txBody>
          <a:bodyPr wrap="square">
            <a:spAutoFit/>
          </a:bodyPr>
          <a:lstStyle/>
          <a:p>
            <a:r>
              <a:rPr lang="en-US" sz="2800" dirty="0"/>
              <a:t>These statements address:</a:t>
            </a:r>
          </a:p>
          <a:p>
            <a:pPr marL="514350" indent="-514350">
              <a:buAutoNum type="alphaLcParenBoth"/>
            </a:pPr>
            <a:r>
              <a:rPr lang="en-US" sz="2800" dirty="0"/>
              <a:t>device marketing and performance claims made by developers of CNADs; </a:t>
            </a:r>
          </a:p>
          <a:p>
            <a:pPr marL="514350" indent="-514350">
              <a:buAutoNum type="alphaLcParenBoth"/>
            </a:pPr>
            <a:r>
              <a:rPr lang="en-US" sz="2800" dirty="0"/>
              <a:t>issues involved in appropriate end-users for administration and interpretation of CNADs; </a:t>
            </a:r>
          </a:p>
          <a:p>
            <a:pPr marL="514350" indent="-514350">
              <a:buAutoNum type="alphaLcParenBoth"/>
            </a:pPr>
            <a:r>
              <a:rPr lang="en-US" sz="2800" dirty="0"/>
              <a:t>technical (hardware/software/firmware) issues; </a:t>
            </a:r>
          </a:p>
          <a:p>
            <a:pPr marL="514350" indent="-514350">
              <a:buAutoNum type="alphaLcParenBoth"/>
            </a:pPr>
            <a:r>
              <a:rPr lang="en-US" sz="2800" dirty="0"/>
              <a:t>privacy, data security, identity verification, and testing environment;</a:t>
            </a:r>
          </a:p>
          <a:p>
            <a:pPr marL="514350" indent="-514350">
              <a:buAutoNum type="alphaLcParenBoth"/>
            </a:pPr>
            <a:r>
              <a:rPr lang="en-US" sz="2800" dirty="0"/>
              <a:t>psychometric development issues, especially reliability and validity; </a:t>
            </a:r>
          </a:p>
          <a:p>
            <a:pPr marL="514350" indent="-514350">
              <a:buAutoNum type="alphaLcParenBoth"/>
            </a:pPr>
            <a:r>
              <a:rPr lang="en-US" sz="2800" dirty="0"/>
              <a:t>cultural, experiential, and disability factors affecting examinee interaction with CNADs; </a:t>
            </a:r>
          </a:p>
          <a:p>
            <a:pPr marL="514350" indent="-514350">
              <a:buAutoNum type="alphaLcParenBoth"/>
            </a:pPr>
            <a:r>
              <a:rPr lang="en-US" sz="2800" dirty="0"/>
              <a:t>use of computerized testing and reporting services; and </a:t>
            </a:r>
          </a:p>
          <a:p>
            <a:pPr marL="514350" indent="-514350">
              <a:buAutoNum type="alphaLcParenBoth"/>
            </a:pPr>
            <a:r>
              <a:rPr lang="en-US" sz="2800" dirty="0"/>
              <a:t>the need for checks on response validity and effort in the CNAD environment.</a:t>
            </a:r>
          </a:p>
        </p:txBody>
      </p:sp>
      <p:sp>
        <p:nvSpPr>
          <p:cNvPr id="3" name="TextBox 2">
            <a:extLst>
              <a:ext uri="{FF2B5EF4-FFF2-40B4-BE49-F238E27FC236}">
                <a16:creationId xmlns:a16="http://schemas.microsoft.com/office/drawing/2014/main" id="{36612376-C64B-4F47-B592-9D3E0DF27230}"/>
              </a:ext>
            </a:extLst>
          </p:cNvPr>
          <p:cNvSpPr txBox="1"/>
          <p:nvPr/>
        </p:nvSpPr>
        <p:spPr>
          <a:xfrm>
            <a:off x="3220299" y="285750"/>
            <a:ext cx="5989525" cy="584775"/>
          </a:xfrm>
          <a:prstGeom prst="rect">
            <a:avLst/>
          </a:prstGeom>
          <a:noFill/>
        </p:spPr>
        <p:txBody>
          <a:bodyPr wrap="none" rtlCol="0">
            <a:spAutoFit/>
          </a:bodyPr>
          <a:lstStyle/>
          <a:p>
            <a:r>
              <a:rPr lang="en-US" sz="3200" dirty="0"/>
              <a:t>AACN/NAN JOINT POSITION PAPER</a:t>
            </a:r>
          </a:p>
        </p:txBody>
      </p:sp>
    </p:spTree>
    <p:extLst>
      <p:ext uri="{BB962C8B-B14F-4D97-AF65-F5344CB8AC3E}">
        <p14:creationId xmlns:p14="http://schemas.microsoft.com/office/powerpoint/2010/main" val="3368853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2026</TotalTime>
  <Words>1889</Words>
  <Application>Microsoft Macintosh PowerPoint</Application>
  <PresentationFormat>Widescreen</PresentationFormat>
  <Paragraphs>231</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-webkit-standard</vt:lpstr>
      <vt:lpstr>Arial</vt:lpstr>
      <vt:lpstr>Calibri</vt:lpstr>
      <vt:lpstr>Calibri (Body)</vt:lpstr>
      <vt:lpstr>Calibri Light</vt:lpstr>
      <vt:lpstr>Open Sans</vt:lpstr>
      <vt:lpstr>Times New Roman</vt:lpstr>
      <vt:lpstr>Office Theme</vt:lpstr>
      <vt:lpstr>Survey of Digital Neuropsychological Assessment Technologies</vt:lpstr>
      <vt:lpstr>Survey of Digital NP Assessment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Digital Platforms for NP Assessment*</vt:lpstr>
      <vt:lpstr>PowerPoint Presentation</vt:lpstr>
      <vt:lpstr>PowerPoint Presentation</vt:lpstr>
      <vt:lpstr>CANTAB Mobile, CANTAB Insight</vt:lpstr>
      <vt:lpstr>PowerPoint Presentation</vt:lpstr>
      <vt:lpstr>CNS Vital Signs</vt:lpstr>
      <vt:lpstr>PowerPoint Presentation</vt:lpstr>
      <vt:lpstr>CogniFit</vt:lpstr>
      <vt:lpstr>PowerPoint Presentation</vt:lpstr>
      <vt:lpstr>Lumosity NeuroCognitive Performance Test</vt:lpstr>
      <vt:lpstr>PowerPoint Presentation</vt:lpstr>
      <vt:lpstr>NeuroTrax</vt:lpstr>
      <vt:lpstr>PowerPoint Presentation</vt:lpstr>
      <vt:lpstr>Philips’ IntelliSpace Cognition</vt:lpstr>
      <vt:lpstr>Conclusions</vt:lpstr>
      <vt:lpstr>Many thanks!</vt:lpstr>
      <vt:lpstr>Please write or call!</vt:lpstr>
      <vt:lpstr>Supplementary Material</vt:lpstr>
      <vt:lpstr>PowerPoint Presentation</vt:lpstr>
      <vt:lpstr>PowerPoint Presentation</vt:lpstr>
      <vt:lpstr>PowerPoint Presentation</vt:lpstr>
      <vt:lpstr>Questions for Vendors - 1</vt:lpstr>
      <vt:lpstr>Questions for Vendors - 2</vt:lpstr>
      <vt:lpstr>Questions for Vendors - 3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Disruptive Technologies in Neuropsychological Assessment:  What is Our Role in New Models of Care?</dc:title>
  <dc:creator>Bilder, Robert</dc:creator>
  <cp:lastModifiedBy>Bilder, Robert</cp:lastModifiedBy>
  <cp:revision>41</cp:revision>
  <cp:lastPrinted>2019-05-24T16:14:53Z</cp:lastPrinted>
  <dcterms:created xsi:type="dcterms:W3CDTF">2019-05-23T02:05:33Z</dcterms:created>
  <dcterms:modified xsi:type="dcterms:W3CDTF">2019-05-24T16:25:36Z</dcterms:modified>
</cp:coreProperties>
</file>